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88" r:id="rId3"/>
    <p:sldId id="301" r:id="rId4"/>
    <p:sldId id="348" r:id="rId5"/>
    <p:sldId id="313" r:id="rId6"/>
    <p:sldId id="287" r:id="rId7"/>
    <p:sldId id="331" r:id="rId8"/>
    <p:sldId id="332" r:id="rId9"/>
    <p:sldId id="303" r:id="rId10"/>
    <p:sldId id="337" r:id="rId11"/>
    <p:sldId id="338" r:id="rId12"/>
    <p:sldId id="306" r:id="rId13"/>
    <p:sldId id="328" r:id="rId14"/>
    <p:sldId id="330" r:id="rId15"/>
    <p:sldId id="329" r:id="rId16"/>
    <p:sldId id="347" r:id="rId17"/>
    <p:sldId id="340" r:id="rId18"/>
    <p:sldId id="339" r:id="rId19"/>
    <p:sldId id="341" r:id="rId20"/>
    <p:sldId id="334" r:id="rId21"/>
    <p:sldId id="335" r:id="rId22"/>
    <p:sldId id="336" r:id="rId23"/>
    <p:sldId id="342" r:id="rId24"/>
    <p:sldId id="343" r:id="rId25"/>
    <p:sldId id="344" r:id="rId26"/>
    <p:sldId id="345" r:id="rId27"/>
    <p:sldId id="346" r:id="rId28"/>
    <p:sldId id="349" r:id="rId29"/>
    <p:sldId id="272" r:id="rId3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宋体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FF00"/>
    <a:srgbClr val="6600FF"/>
    <a:srgbClr val="99FFCC"/>
    <a:srgbClr val="FF99FF"/>
    <a:srgbClr val="99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9" autoAdjust="0"/>
    <p:restoredTop sz="94660"/>
  </p:normalViewPr>
  <p:slideViewPr>
    <p:cSldViewPr>
      <p:cViewPr varScale="1">
        <p:scale>
          <a:sx n="114" d="100"/>
          <a:sy n="114" d="100"/>
        </p:scale>
        <p:origin x="1424" y="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D3A6D3-1100-4C77-AB79-F699F555DCC4}" type="datetimeFigureOut">
              <a:rPr lang="zh-CN" altLang="en-US" smtClean="0"/>
              <a:pPr/>
              <a:t>2020/3/3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BA9917-D481-41D4-81D1-D8D15FF085F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5844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3250989-1E73-43FA-B027-47C835A34CA6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893179A-5A04-4580-A7FC-A8478E1FCAF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1F1044-4ECE-4E9E-BB09-75F5663AD31F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E2753A-ACCE-4039-AA34-A2F094BBC83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948408-9AFA-42D7-9B91-1F3C519F435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427B5C-30B2-460A-B423-BFCD1A285AE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AC07646-4B27-4200-A342-AA61C93E7A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CFED7A6-0899-4918-A3C9-5767F893D4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C65BF81-50F6-4D16-B598-B90BDEF371F4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9D8EC29-B0CA-4E68-9066-A5F3AEB8B3A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D86C5C1-69EE-4686-9AAB-4BAE551A49A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ea typeface="宋体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ea typeface="宋体" charset="-122"/>
              </a:defRPr>
            </a:lvl1pPr>
          </a:lstStyle>
          <a:p>
            <a:pPr>
              <a:defRPr/>
            </a:pPr>
            <a:fld id="{23E79527-74A2-4DCB-9341-4C274581DCB9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  <a:ea typeface="宋体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" Target="slide2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stackoverflow.com/questions/9944771/why-does-timetime-t-function-both-return-and-set-the-by-ref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ongmingjian/epo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sakai.cqu.edu.cn/access/content/user/30202/%E5%AE%89%E8%A3%85%E5%BC%80%E5%8F%91%E7%8E%AF%E5%A2%83_Debian_Ubuntu_" TargetMode="External"/><Relationship Id="rId2" Type="http://schemas.openxmlformats.org/officeDocument/2006/relationships/hyperlink" Target="http://sakai.cqu.edu.cn/access/content/user/30202/expenv2.7z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://sakai.cqu.edu.cn/access/content/user/30202/%E5%AE%89%E8%A3%85%E5%BC%80%E5%8F%91%E7%8E%AF%E5%A2%83_Mac%20OS%20X_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eaLnBrk="1" hangingPunct="1"/>
            <a:r>
              <a:rPr lang="en-US" altLang="zh-CN" dirty="0"/>
              <a:t>《</a:t>
            </a:r>
            <a:r>
              <a:rPr lang="zh-CN" altLang="en-US" dirty="0"/>
              <a:t>操作系统原理</a:t>
            </a:r>
            <a:r>
              <a:rPr lang="en-US" altLang="zh-CN" dirty="0"/>
              <a:t>》</a:t>
            </a:r>
            <a:r>
              <a:rPr lang="zh-CN" altLang="en-US" dirty="0"/>
              <a:t>实验</a:t>
            </a:r>
            <a:endParaRPr lang="en-US" altLang="zh-CN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03648" y="3573016"/>
            <a:ext cx="6400800" cy="1752600"/>
          </a:xfrm>
        </p:spPr>
        <p:txBody>
          <a:bodyPr/>
          <a:lstStyle/>
          <a:p>
            <a:pPr eaLnBrk="1" hangingPunct="1"/>
            <a:r>
              <a:rPr lang="zh-CN" altLang="en-US" dirty="0"/>
              <a:t>一、系统调用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159732" y="5733256"/>
            <a:ext cx="482453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/>
              <a:t>重庆大学软件学院 洪明坚</a:t>
            </a:r>
            <a:endParaRPr lang="en-US" altLang="zh-CN" sz="3200" dirty="0"/>
          </a:p>
          <a:p>
            <a:pPr algn="ctr"/>
            <a:r>
              <a:rPr lang="en-US" altLang="zh-CN" sz="3200"/>
              <a:t>2020</a:t>
            </a:r>
            <a:r>
              <a:rPr lang="zh-CN" altLang="en-US" sz="3200"/>
              <a:t>年</a:t>
            </a:r>
            <a:r>
              <a:rPr lang="en-US" altLang="zh-CN" sz="3200" dirty="0"/>
              <a:t>2</a:t>
            </a:r>
            <a:r>
              <a:rPr lang="zh-CN" altLang="en-US" sz="3200" dirty="0"/>
              <a:t>月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系统调用的流程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14282" y="1600200"/>
            <a:ext cx="8715436" cy="4525963"/>
          </a:xfrm>
        </p:spPr>
        <p:txBody>
          <a:bodyPr/>
          <a:lstStyle/>
          <a:p>
            <a:r>
              <a:rPr lang="zh-CN" altLang="en-US" dirty="0"/>
              <a:t>例子：</a:t>
            </a:r>
            <a:r>
              <a:rPr lang="en-US" altLang="zh-CN" dirty="0" err="1"/>
              <a:t>putchar</a:t>
            </a:r>
            <a:r>
              <a:rPr lang="en-US" altLang="zh-CN" dirty="0"/>
              <a:t>(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a)</a:t>
            </a:r>
          </a:p>
          <a:p>
            <a:pPr lvl="1"/>
            <a:r>
              <a:rPr lang="zh-CN" altLang="en-US" dirty="0"/>
              <a:t>参数</a:t>
            </a:r>
            <a:r>
              <a:rPr lang="en-US" altLang="zh-CN" dirty="0"/>
              <a:t>a</a:t>
            </a:r>
            <a:r>
              <a:rPr lang="zh-CN" altLang="en-US" dirty="0"/>
              <a:t>的值入栈</a:t>
            </a:r>
            <a:endParaRPr lang="en-US" altLang="zh-CN" dirty="0"/>
          </a:p>
          <a:p>
            <a:pPr lvl="1"/>
            <a:r>
              <a:rPr lang="en-US" altLang="zh-CN" dirty="0" err="1"/>
              <a:t>userapp</a:t>
            </a:r>
            <a:r>
              <a:rPr lang="en-US" altLang="zh-CN" dirty="0"/>
              <a:t>/lib/</a:t>
            </a:r>
            <a:r>
              <a:rPr lang="en-US" altLang="zh-CN" dirty="0" err="1"/>
              <a:t>syscall-wrapper.S</a:t>
            </a:r>
            <a:r>
              <a:rPr lang="zh-CN" altLang="en-US" dirty="0"/>
              <a:t>：</a:t>
            </a:r>
            <a:r>
              <a:rPr lang="en-US" altLang="zh-CN" dirty="0"/>
              <a:t>_</a:t>
            </a:r>
            <a:r>
              <a:rPr lang="en-US" altLang="zh-CN" dirty="0" err="1"/>
              <a:t>putchar</a:t>
            </a:r>
            <a:endParaRPr lang="en-US" altLang="zh-CN" dirty="0"/>
          </a:p>
          <a:p>
            <a:pPr lvl="2"/>
            <a:r>
              <a:rPr lang="en-US" altLang="zh-CN" dirty="0" err="1"/>
              <a:t>movl</a:t>
            </a:r>
            <a:r>
              <a:rPr lang="en-US" altLang="zh-CN" dirty="0"/>
              <a:t> $</a:t>
            </a:r>
            <a:r>
              <a:rPr lang="en-US" altLang="zh-CN" dirty="0">
                <a:solidFill>
                  <a:srgbClr val="00FF00"/>
                </a:solidFill>
              </a:rPr>
              <a:t>SYSCALL_ </a:t>
            </a:r>
            <a:r>
              <a:rPr lang="en-US" altLang="zh-CN" dirty="0" err="1">
                <a:solidFill>
                  <a:srgbClr val="00FF00"/>
                </a:solidFill>
              </a:rPr>
              <a:t>putchar</a:t>
            </a:r>
            <a:r>
              <a:rPr lang="en-US" altLang="zh-CN" dirty="0"/>
              <a:t>, %</a:t>
            </a:r>
            <a:r>
              <a:rPr lang="en-US" altLang="zh-CN" dirty="0" err="1"/>
              <a:t>eax</a:t>
            </a:r>
            <a:r>
              <a:rPr lang="en-US" altLang="zh-CN" dirty="0"/>
              <a:t> </a:t>
            </a:r>
            <a:r>
              <a:rPr lang="en-US" altLang="zh-CN" dirty="0">
                <a:solidFill>
                  <a:srgbClr val="00FF00"/>
                </a:solidFill>
              </a:rPr>
              <a:t>//</a:t>
            </a:r>
            <a:r>
              <a:rPr lang="zh-CN" altLang="en-US" dirty="0">
                <a:solidFill>
                  <a:srgbClr val="FF0000"/>
                </a:solidFill>
              </a:rPr>
              <a:t>系统调用号码入</a:t>
            </a:r>
            <a:r>
              <a:rPr lang="en-US" altLang="zh-CN" dirty="0" err="1">
                <a:solidFill>
                  <a:srgbClr val="FF0000"/>
                </a:solidFill>
              </a:rPr>
              <a:t>eax</a:t>
            </a:r>
            <a:endParaRPr lang="en-US" altLang="zh-CN" dirty="0">
              <a:solidFill>
                <a:srgbClr val="FF0000"/>
              </a:solidFill>
            </a:endParaRPr>
          </a:p>
          <a:p>
            <a:pPr lvl="2"/>
            <a:r>
              <a:rPr lang="en-US" altLang="zh-CN" dirty="0" err="1"/>
              <a:t>int</a:t>
            </a:r>
            <a:r>
              <a:rPr lang="en-US" altLang="zh-CN" dirty="0"/>
              <a:t> $0x82</a:t>
            </a:r>
          </a:p>
          <a:p>
            <a:pPr lvl="3"/>
            <a:r>
              <a:rPr lang="en-US" altLang="zh-CN" dirty="0" err="1">
                <a:latin typeface="Arial Unicode MS" pitchFamily="34" charset="-122"/>
                <a:ea typeface="宋体" pitchFamily="2" charset="-122"/>
                <a:cs typeface="宋体" pitchFamily="2" charset="-122"/>
              </a:rPr>
              <a:t>entry.S</a:t>
            </a:r>
            <a:r>
              <a:rPr lang="zh-CN" altLang="en-US" dirty="0">
                <a:latin typeface="Arial Unicode MS" pitchFamily="34" charset="-122"/>
                <a:ea typeface="宋体" pitchFamily="2" charset="-122"/>
                <a:cs typeface="宋体" pitchFamily="2" charset="-122"/>
              </a:rPr>
              <a:t>：</a:t>
            </a:r>
            <a:r>
              <a:rPr lang="en-US" altLang="zh-CN" dirty="0">
                <a:latin typeface="Arial Unicode MS" pitchFamily="34" charset="-122"/>
                <a:ea typeface="宋体" pitchFamily="2" charset="-122"/>
                <a:cs typeface="宋体" pitchFamily="2" charset="-122"/>
              </a:rPr>
              <a:t>_ int0x82_syscall</a:t>
            </a:r>
          </a:p>
          <a:p>
            <a:pPr lvl="3"/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machdep.c</a:t>
            </a:r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：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syscall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(</a:t>
            </a:r>
            <a:r>
              <a:rPr lang="en-US" altLang="zh-CN" dirty="0" err="1">
                <a:solidFill>
                  <a:srgbClr val="C00000"/>
                </a:solidFill>
                <a:latin typeface="Arial Unicode MS" pitchFamily="34" charset="-122"/>
                <a:ea typeface="宋体" pitchFamily="2" charset="-122"/>
              </a:rPr>
              <a:t>struct</a:t>
            </a:r>
            <a:r>
              <a:rPr lang="en-US" altLang="zh-CN" dirty="0">
                <a:solidFill>
                  <a:srgbClr val="C00000"/>
                </a:solidFill>
                <a:latin typeface="Arial Unicode MS" pitchFamily="34" charset="-122"/>
                <a:ea typeface="宋体" pitchFamily="2" charset="-122"/>
              </a:rPr>
              <a:t> 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context *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ctx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)</a:t>
            </a:r>
          </a:p>
          <a:p>
            <a:pPr lvl="4"/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函数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syscall</a:t>
            </a:r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根据保存在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ctx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-&gt;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eax</a:t>
            </a:r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中的系统调用号码做分发</a:t>
            </a:r>
            <a:endParaRPr lang="en-US" altLang="zh-CN" dirty="0">
              <a:latin typeface="Arial Unicode MS" pitchFamily="34" charset="-122"/>
              <a:ea typeface="宋体" pitchFamily="2" charset="-122"/>
            </a:endParaRPr>
          </a:p>
          <a:p>
            <a:pPr lvl="5"/>
            <a:r>
              <a:rPr lang="en-US" altLang="zh-CN" dirty="0">
                <a:solidFill>
                  <a:srgbClr val="C00000"/>
                </a:solidFill>
                <a:latin typeface="Arial Unicode MS" pitchFamily="34" charset="-122"/>
                <a:ea typeface="宋体" pitchFamily="2" charset="-122"/>
              </a:rPr>
              <a:t>case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 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SYSCALL_putchar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:</a:t>
            </a:r>
          </a:p>
          <a:p>
            <a:pPr lvl="6"/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从用户栈上读取参数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a</a:t>
            </a:r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的值</a:t>
            </a:r>
            <a:endParaRPr lang="en-US" altLang="zh-CN" dirty="0">
              <a:latin typeface="Arial Unicode MS" pitchFamily="34" charset="-122"/>
              <a:ea typeface="宋体" pitchFamily="2" charset="-122"/>
            </a:endParaRPr>
          </a:p>
          <a:p>
            <a:pPr lvl="6"/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调用系统调用的实现函数 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sys_putchar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(a)</a:t>
            </a:r>
          </a:p>
          <a:p>
            <a:pPr lvl="3"/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entry.S</a:t>
            </a:r>
            <a:r>
              <a:rPr lang="zh-CN" altLang="en-US" dirty="0">
                <a:latin typeface="Arial Unicode MS" pitchFamily="34" charset="-122"/>
                <a:ea typeface="宋体" pitchFamily="2" charset="-122"/>
              </a:rPr>
              <a:t>：</a:t>
            </a:r>
            <a:r>
              <a:rPr lang="en-US" altLang="zh-CN" dirty="0">
                <a:latin typeface="Arial Unicode MS" pitchFamily="34" charset="-122"/>
                <a:ea typeface="宋体" pitchFamily="2" charset="-122"/>
              </a:rPr>
              <a:t>_</a:t>
            </a:r>
            <a:r>
              <a:rPr lang="en-US" altLang="zh-CN" dirty="0" err="1">
                <a:latin typeface="Arial Unicode MS" pitchFamily="34" charset="-122"/>
                <a:ea typeface="宋体" pitchFamily="2" charset="-122"/>
              </a:rPr>
              <a:t>ret_from_syscall</a:t>
            </a:r>
            <a:endParaRPr lang="zh-CN" altLang="en-US" dirty="0"/>
          </a:p>
        </p:txBody>
      </p:sp>
      <p:cxnSp>
        <p:nvCxnSpPr>
          <p:cNvPr id="5" name="直接连接符 4"/>
          <p:cNvCxnSpPr/>
          <p:nvPr/>
        </p:nvCxnSpPr>
        <p:spPr>
          <a:xfrm>
            <a:off x="471966" y="4071942"/>
            <a:ext cx="8172000" cy="1588"/>
          </a:xfrm>
          <a:prstGeom prst="line">
            <a:avLst/>
          </a:prstGeom>
          <a:ln>
            <a:prstDash val="sysDash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572396" y="371475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User space</a:t>
            </a:r>
            <a:endParaRPr lang="zh-CN" altLang="en-US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72396" y="4071942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</a:rPr>
              <a:t>Kernel space</a:t>
            </a:r>
            <a:endParaRPr lang="zh-CN" altLang="en-US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系统调用的分发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1214414" y="2037605"/>
            <a:ext cx="7889903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ctr">
            <a:spAutoFit/>
          </a:bodyPr>
          <a:lstStyle/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800000"/>
                </a:solidFill>
                <a:latin typeface="Calibri" pitchFamily="34" charset="0"/>
              </a:rPr>
              <a:t>void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syscall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(</a:t>
            </a:r>
            <a:r>
              <a:rPr lang="en-US" altLang="zh-CN" sz="2400" dirty="0" err="1">
                <a:solidFill>
                  <a:srgbClr val="800000"/>
                </a:solidFill>
                <a:latin typeface="Calibri" pitchFamily="34" charset="0"/>
              </a:rPr>
              <a:t>struct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context 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*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ctx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)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{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 </a:t>
            </a:r>
            <a:r>
              <a:rPr lang="en-US" altLang="zh-CN" sz="2400" dirty="0">
                <a:solidFill>
                  <a:srgbClr val="800000"/>
                </a:solidFill>
                <a:latin typeface="Calibri" pitchFamily="34" charset="0"/>
              </a:rPr>
              <a:t>switch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(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ctx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-&gt;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eax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)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{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 </a:t>
            </a:r>
            <a:r>
              <a:rPr lang="en-US" altLang="zh-CN" sz="2400" dirty="0">
                <a:solidFill>
                  <a:srgbClr val="800000"/>
                </a:solidFill>
                <a:latin typeface="Calibri" pitchFamily="34" charset="0"/>
              </a:rPr>
              <a:t>case </a:t>
            </a:r>
            <a:r>
              <a:rPr lang="en-US" altLang="zh-CN" sz="2400" dirty="0" err="1">
                <a:solidFill>
                  <a:srgbClr val="008C00"/>
                </a:solidFill>
                <a:latin typeface="Calibri" pitchFamily="34" charset="0"/>
              </a:rPr>
              <a:t>SYSCALL_putchar</a:t>
            </a:r>
            <a:r>
              <a:rPr lang="en-US" altLang="zh-CN" sz="2400" dirty="0">
                <a:solidFill>
                  <a:srgbClr val="E34ADC"/>
                </a:solidFill>
                <a:latin typeface="Calibri" pitchFamily="34" charset="0"/>
              </a:rPr>
              <a:t>: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   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ctx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-&gt;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eax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=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altLang="zh-CN" sz="2400" dirty="0" err="1">
                <a:solidFill>
                  <a:srgbClr val="FF0000"/>
                </a:solidFill>
                <a:latin typeface="Calibri" pitchFamily="34" charset="0"/>
              </a:rPr>
              <a:t>sys_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putchar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((*((</a:t>
            </a:r>
            <a:r>
              <a:rPr lang="en-US" altLang="zh-CN" sz="2400" dirty="0">
                <a:solidFill>
                  <a:srgbClr val="800000"/>
                </a:solidFill>
                <a:latin typeface="Calibri" pitchFamily="34" charset="0"/>
              </a:rPr>
              <a:t>uint32_t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*)(</a:t>
            </a:r>
            <a:r>
              <a:rPr lang="en-US" altLang="zh-CN" sz="2400" dirty="0" err="1">
                <a:solidFill>
                  <a:srgbClr val="000000"/>
                </a:solidFill>
                <a:latin typeface="Calibri" pitchFamily="34" charset="0"/>
              </a:rPr>
              <a:t>ctx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-&gt;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esp+</a:t>
            </a:r>
            <a:r>
              <a:rPr lang="en-US" altLang="zh-CN" sz="2400" dirty="0">
                <a:solidFill>
                  <a:srgbClr val="008000"/>
                </a:solidFill>
                <a:latin typeface="Calibri" pitchFamily="34" charset="0"/>
              </a:rPr>
              <a:t>4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)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))&amp;</a:t>
            </a:r>
            <a:r>
              <a:rPr lang="en-US" altLang="zh-CN" sz="2400" dirty="0">
                <a:solidFill>
                  <a:srgbClr val="008000"/>
                </a:solidFill>
                <a:latin typeface="Calibri" pitchFamily="34" charset="0"/>
              </a:rPr>
              <a:t>0xff</a:t>
            </a:r>
            <a:r>
              <a:rPr lang="en-US" altLang="zh-CN" sz="2400" dirty="0">
                <a:solidFill>
                  <a:srgbClr val="808030"/>
                </a:solidFill>
                <a:latin typeface="Calibri" pitchFamily="34" charset="0"/>
              </a:rPr>
              <a:t>)</a:t>
            </a: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;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   </a:t>
            </a:r>
            <a:r>
              <a:rPr lang="en-US" altLang="zh-CN" sz="2400" dirty="0">
                <a:solidFill>
                  <a:srgbClr val="800000"/>
                </a:solidFill>
                <a:latin typeface="Calibri" pitchFamily="34" charset="0"/>
              </a:rPr>
              <a:t>break</a:t>
            </a: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;</a:t>
            </a:r>
            <a:r>
              <a:rPr lang="en-US" altLang="zh-CN" sz="2400" dirty="0">
                <a:solidFill>
                  <a:srgbClr val="000000"/>
                </a:solidFill>
                <a:latin typeface="Calibri" pitchFamily="34" charset="0"/>
              </a:rPr>
              <a:t>  </a:t>
            </a:r>
            <a:endParaRPr lang="en-US" altLang="zh-CN" sz="2400" dirty="0">
              <a:solidFill>
                <a:srgbClr val="800000"/>
              </a:solidFill>
              <a:latin typeface="Calibri" pitchFamily="34" charset="0"/>
            </a:endParaRPr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  }</a:t>
            </a:r>
            <a:endParaRPr lang="en-US" altLang="zh-CN" sz="2400" dirty="0"/>
          </a:p>
          <a:p>
            <a:pPr eaLnBrk="0" hangingPunct="0"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zh-CN" sz="2400" dirty="0">
                <a:solidFill>
                  <a:srgbClr val="800080"/>
                </a:solidFill>
                <a:latin typeface="Calibri" pitchFamily="34" charset="0"/>
              </a:rPr>
              <a:t>}</a:t>
            </a:r>
            <a:endParaRPr lang="en-US" altLang="zh-CN" sz="2400" dirty="0"/>
          </a:p>
        </p:txBody>
      </p:sp>
      <p:sp>
        <p:nvSpPr>
          <p:cNvPr id="6" name="右大括号 5"/>
          <p:cNvSpPr/>
          <p:nvPr/>
        </p:nvSpPr>
        <p:spPr>
          <a:xfrm rot="5400000">
            <a:off x="6750693" y="3629867"/>
            <a:ext cx="215900" cy="936625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5310171" y="2405905"/>
            <a:ext cx="156966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系统调用号码</a:t>
            </a: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4423424" y="5935210"/>
            <a:ext cx="20313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用户栈的栈顶指针</a:t>
            </a:r>
          </a:p>
        </p:txBody>
      </p:sp>
      <p:sp>
        <p:nvSpPr>
          <p:cNvPr id="9" name="矩形 8"/>
          <p:cNvSpPr/>
          <p:nvPr/>
        </p:nvSpPr>
        <p:spPr>
          <a:xfrm>
            <a:off x="1534670" y="3571877"/>
            <a:ext cx="1079500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2285984" y="2898030"/>
            <a:ext cx="1079500" cy="3143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cxnSp>
        <p:nvCxnSpPr>
          <p:cNvPr id="11" name="形状 10"/>
          <p:cNvCxnSpPr>
            <a:endCxn id="10" idx="0"/>
          </p:cNvCxnSpPr>
          <p:nvPr/>
        </p:nvCxnSpPr>
        <p:spPr>
          <a:xfrm rot="10800000" flipV="1">
            <a:off x="2825734" y="2609105"/>
            <a:ext cx="2411412" cy="288925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肘形连接符 11"/>
          <p:cNvCxnSpPr>
            <a:stCxn id="8" idx="0"/>
            <a:endCxn id="6" idx="1"/>
          </p:cNvCxnSpPr>
          <p:nvPr/>
        </p:nvCxnSpPr>
        <p:spPr>
          <a:xfrm rot="5400000" flipH="1" flipV="1">
            <a:off x="5284325" y="4360892"/>
            <a:ext cx="1729080" cy="1419556"/>
          </a:xfrm>
          <a:prstGeom prst="bentConnector3">
            <a:avLst>
              <a:gd name="adj1" fmla="val 51228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TextBox 3"/>
          <p:cNvSpPr txBox="1">
            <a:spLocks noChangeArrowheads="1"/>
          </p:cNvSpPr>
          <p:nvPr/>
        </p:nvSpPr>
        <p:spPr bwMode="auto">
          <a:xfrm>
            <a:off x="1111254" y="6295280"/>
            <a:ext cx="2030413" cy="368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系统调用的返回值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0800000" flipH="1">
            <a:off x="1178977" y="3785443"/>
            <a:ext cx="396000" cy="2693987"/>
          </a:xfrm>
          <a:prstGeom prst="bentConnector3">
            <a:avLst>
              <a:gd name="adj1" fmla="val -116266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右大括号 14"/>
          <p:cNvSpPr/>
          <p:nvPr/>
        </p:nvSpPr>
        <p:spPr>
          <a:xfrm rot="5400000">
            <a:off x="7447810" y="3990428"/>
            <a:ext cx="215900" cy="2160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6" name="TextBox 3"/>
          <p:cNvSpPr txBox="1">
            <a:spLocks noChangeArrowheads="1"/>
          </p:cNvSpPr>
          <p:nvPr/>
        </p:nvSpPr>
        <p:spPr bwMode="auto">
          <a:xfrm>
            <a:off x="6929454" y="5934694"/>
            <a:ext cx="2214546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altLang="zh-CN" dirty="0"/>
              <a:t>+4</a:t>
            </a:r>
            <a:r>
              <a:rPr lang="zh-CN" altLang="en-US" dirty="0"/>
              <a:t>：第一个参数</a:t>
            </a:r>
            <a:endParaRPr lang="en-US" altLang="zh-CN" dirty="0"/>
          </a:p>
          <a:p>
            <a:r>
              <a:rPr lang="en-US" altLang="zh-CN" dirty="0"/>
              <a:t>+8</a:t>
            </a:r>
            <a:r>
              <a:rPr lang="zh-CN" altLang="en-US" dirty="0"/>
              <a:t>：第二个参数</a:t>
            </a:r>
            <a:endParaRPr lang="en-US" altLang="zh-CN" dirty="0"/>
          </a:p>
          <a:p>
            <a:r>
              <a:rPr lang="zh-CN" altLang="en-US" dirty="0"/>
              <a:t>以此类推</a:t>
            </a:r>
          </a:p>
        </p:txBody>
      </p:sp>
      <p:cxnSp>
        <p:nvCxnSpPr>
          <p:cNvPr id="17" name="肘形连接符 16"/>
          <p:cNvCxnSpPr>
            <a:stCxn id="16" idx="0"/>
            <a:endCxn id="15" idx="1"/>
          </p:cNvCxnSpPr>
          <p:nvPr/>
        </p:nvCxnSpPr>
        <p:spPr>
          <a:xfrm rot="16200000" flipV="1">
            <a:off x="6932086" y="4830052"/>
            <a:ext cx="1728316" cy="480967"/>
          </a:xfrm>
          <a:prstGeom prst="bentConnector3">
            <a:avLst>
              <a:gd name="adj1" fmla="val 49954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" name="矩形 18"/>
          <p:cNvSpPr/>
          <p:nvPr/>
        </p:nvSpPr>
        <p:spPr>
          <a:xfrm>
            <a:off x="2857488" y="3571876"/>
            <a:ext cx="1571636" cy="35719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0" name="TextBox 3"/>
          <p:cNvSpPr txBox="1">
            <a:spLocks noChangeArrowheads="1"/>
          </p:cNvSpPr>
          <p:nvPr/>
        </p:nvSpPr>
        <p:spPr bwMode="auto">
          <a:xfrm>
            <a:off x="2500298" y="5214950"/>
            <a:ext cx="226215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系统调用的实现函数</a:t>
            </a:r>
          </a:p>
        </p:txBody>
      </p:sp>
      <p:cxnSp>
        <p:nvCxnSpPr>
          <p:cNvPr id="21" name="直接箭头连接符 20"/>
          <p:cNvCxnSpPr>
            <a:stCxn id="20" idx="0"/>
            <a:endCxn id="19" idx="2"/>
          </p:cNvCxnSpPr>
          <p:nvPr/>
        </p:nvCxnSpPr>
        <p:spPr>
          <a:xfrm rot="5400000" flipH="1" flipV="1">
            <a:off x="2994399" y="4566044"/>
            <a:ext cx="1285884" cy="11929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右大括号 2"/>
          <p:cNvSpPr/>
          <p:nvPr/>
        </p:nvSpPr>
        <p:spPr>
          <a:xfrm rot="16200000">
            <a:off x="8277535" y="3151452"/>
            <a:ext cx="132484" cy="650074"/>
          </a:xfrm>
          <a:prstGeom prst="rightBrace">
            <a:avLst/>
          </a:prstGeom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TextBox 3"/>
          <p:cNvSpPr txBox="1">
            <a:spLocks noChangeArrowheads="1"/>
          </p:cNvSpPr>
          <p:nvPr/>
        </p:nvSpPr>
        <p:spPr bwMode="auto">
          <a:xfrm>
            <a:off x="7468948" y="2221239"/>
            <a:ext cx="133882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dirty="0"/>
              <a:t>只保留字符</a:t>
            </a:r>
          </a:p>
        </p:txBody>
      </p:sp>
      <p:cxnSp>
        <p:nvCxnSpPr>
          <p:cNvPr id="24" name="肘形连接符 23"/>
          <p:cNvCxnSpPr>
            <a:stCxn id="23" idx="2"/>
            <a:endCxn id="3" idx="1"/>
          </p:cNvCxnSpPr>
          <p:nvPr/>
        </p:nvCxnSpPr>
        <p:spPr>
          <a:xfrm rot="16200000" flipH="1">
            <a:off x="7831231" y="2897701"/>
            <a:ext cx="819676" cy="205415"/>
          </a:xfrm>
          <a:prstGeom prst="bentConnector3">
            <a:avLst>
              <a:gd name="adj1" fmla="val 49284"/>
            </a:avLst>
          </a:prstGeom>
          <a:ln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实验内容</a:t>
            </a:r>
          </a:p>
        </p:txBody>
      </p:sp>
      <p:sp>
        <p:nvSpPr>
          <p:cNvPr id="27651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2800" dirty="0"/>
              <a:t>编写系统调用“</a:t>
            </a:r>
            <a:r>
              <a:rPr lang="en-US" altLang="zh-CN" sz="2800" dirty="0" err="1"/>
              <a:t>time_t</a:t>
            </a:r>
            <a:r>
              <a:rPr lang="en-US" altLang="zh-CN" sz="2800" dirty="0"/>
              <a:t>  time(</a:t>
            </a:r>
            <a:r>
              <a:rPr lang="en-US" altLang="zh-CN" sz="2800" dirty="0" err="1"/>
              <a:t>time_t</a:t>
            </a:r>
            <a:r>
              <a:rPr lang="en-US" altLang="zh-CN" sz="2800" dirty="0"/>
              <a:t>  *loc)</a:t>
            </a:r>
            <a:r>
              <a:rPr lang="zh-CN" altLang="en-US" sz="2800" dirty="0"/>
              <a:t>”</a:t>
            </a:r>
            <a:endParaRPr lang="en-US" altLang="zh-CN" sz="2800" dirty="0"/>
          </a:p>
          <a:p>
            <a:pPr lvl="1"/>
            <a:r>
              <a:rPr lang="zh-CN" altLang="en-US" sz="2400" dirty="0"/>
              <a:t>功能描述</a:t>
            </a:r>
            <a:endParaRPr lang="en-US" altLang="zh-CN" sz="2400" dirty="0"/>
          </a:p>
          <a:p>
            <a:pPr lvl="2"/>
            <a:r>
              <a:rPr lang="zh-CN" altLang="en-US" sz="2000" dirty="0"/>
              <a:t>返回从格林尼治时间</a:t>
            </a:r>
            <a:r>
              <a:rPr lang="en-US" altLang="zh-CN" sz="2000" dirty="0"/>
              <a:t>1970</a:t>
            </a:r>
            <a:r>
              <a:rPr lang="zh-CN" altLang="en-US" sz="2000" dirty="0"/>
              <a:t>年</a:t>
            </a:r>
            <a:r>
              <a:rPr lang="en-US" altLang="zh-CN" sz="2000" dirty="0"/>
              <a:t>1</a:t>
            </a:r>
            <a:r>
              <a:rPr lang="zh-CN" altLang="en-US" sz="2000" dirty="0"/>
              <a:t>月</a:t>
            </a:r>
            <a:r>
              <a:rPr lang="en-US" altLang="zh-CN" sz="2000" dirty="0"/>
              <a:t>1</a:t>
            </a:r>
            <a:r>
              <a:rPr lang="zh-CN" altLang="en-US" sz="2000" dirty="0"/>
              <a:t>日午夜起所经过的秒数。如果指针</a:t>
            </a:r>
            <a:r>
              <a:rPr lang="en-US" altLang="zh-CN" sz="2000" dirty="0"/>
              <a:t>loc</a:t>
            </a:r>
            <a:r>
              <a:rPr lang="zh-CN" altLang="en-US" sz="2000" dirty="0"/>
              <a:t>非</a:t>
            </a:r>
            <a:r>
              <a:rPr lang="en-US" altLang="zh-CN" sz="2000" dirty="0">
                <a:solidFill>
                  <a:srgbClr val="C00000"/>
                </a:solidFill>
              </a:rPr>
              <a:t>NULL</a:t>
            </a:r>
            <a:r>
              <a:rPr lang="zh-CN" altLang="en-US" sz="2000" dirty="0"/>
              <a:t>，则返回值也被填到</a:t>
            </a:r>
            <a:r>
              <a:rPr lang="en-US" altLang="zh-CN" sz="2000" dirty="0"/>
              <a:t>loc</a:t>
            </a:r>
            <a:r>
              <a:rPr lang="zh-CN" altLang="en-US" sz="2000" dirty="0"/>
              <a:t>所指向的内存位置</a:t>
            </a:r>
          </a:p>
          <a:p>
            <a:pPr lvl="1"/>
            <a:r>
              <a:rPr lang="zh-CN" altLang="en-US" sz="2400" dirty="0"/>
              <a:t>数据类型</a:t>
            </a:r>
            <a:r>
              <a:rPr lang="en-US" altLang="zh-CN" sz="2400" dirty="0" err="1"/>
              <a:t>time_t</a:t>
            </a:r>
            <a:r>
              <a:rPr lang="zh-CN" altLang="en-US" sz="2400" dirty="0"/>
              <a:t>其实就是</a:t>
            </a:r>
            <a:r>
              <a:rPr lang="en-US" altLang="zh-CN" sz="2400" dirty="0">
                <a:solidFill>
                  <a:srgbClr val="C00000"/>
                </a:solidFill>
              </a:rPr>
              <a:t>long</a:t>
            </a:r>
            <a:endParaRPr lang="en-US" altLang="zh-CN" sz="2400" dirty="0"/>
          </a:p>
          <a:p>
            <a:pPr lvl="2"/>
            <a:r>
              <a:rPr lang="en-US" altLang="zh-CN" sz="2000" dirty="0" err="1">
                <a:solidFill>
                  <a:srgbClr val="C00000"/>
                </a:solidFill>
              </a:rPr>
              <a:t>typedef</a:t>
            </a:r>
            <a:r>
              <a:rPr lang="en-US" altLang="zh-CN" sz="2000" dirty="0">
                <a:solidFill>
                  <a:srgbClr val="C00000"/>
                </a:solidFill>
              </a:rPr>
              <a:t>   long  </a:t>
            </a:r>
            <a:r>
              <a:rPr lang="en-US" altLang="zh-CN" sz="2000" dirty="0" err="1"/>
              <a:t>time_t</a:t>
            </a:r>
            <a:r>
              <a:rPr lang="en-US" altLang="zh-CN" sz="2000" dirty="0"/>
              <a:t>;</a:t>
            </a:r>
            <a:endParaRPr lang="zh-CN" altLang="en-US" sz="2000" dirty="0"/>
          </a:p>
          <a:p>
            <a:endParaRPr lang="zh-CN" altLang="en-US" sz="2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428736"/>
            <a:ext cx="8229600" cy="4525963"/>
          </a:xfrm>
        </p:spPr>
        <p:txBody>
          <a:bodyPr/>
          <a:lstStyle/>
          <a:p>
            <a:r>
              <a:rPr lang="en-US" altLang="zh-CN" dirty="0"/>
              <a:t>Kernel space</a:t>
            </a:r>
          </a:p>
          <a:p>
            <a:pPr lvl="1"/>
            <a:r>
              <a:rPr lang="en-US" altLang="zh-CN" dirty="0"/>
              <a:t>K1</a:t>
            </a:r>
            <a:r>
              <a:rPr lang="zh-CN" altLang="en-US" dirty="0"/>
              <a:t>、在</a:t>
            </a:r>
            <a:r>
              <a:rPr lang="en-US" altLang="zh-CN" dirty="0"/>
              <a:t>kernel/</a:t>
            </a:r>
            <a:r>
              <a:rPr lang="en-US" altLang="zh-CN" dirty="0" err="1"/>
              <a:t>machdep.c</a:t>
            </a:r>
            <a:r>
              <a:rPr lang="zh-CN" altLang="en-US" dirty="0"/>
              <a:t>中，编写系统调用的实现函数“</a:t>
            </a:r>
            <a:r>
              <a:rPr lang="en-US" altLang="zh-CN" dirty="0" err="1"/>
              <a:t>time_t</a:t>
            </a: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FF0000"/>
                </a:solidFill>
              </a:rPr>
              <a:t>sys_</a:t>
            </a:r>
            <a:r>
              <a:rPr lang="en-US" altLang="zh-CN" dirty="0" err="1"/>
              <a:t>time</a:t>
            </a:r>
            <a:r>
              <a:rPr lang="en-US" altLang="zh-CN" dirty="0"/>
              <a:t>()</a:t>
            </a:r>
            <a:r>
              <a:rPr lang="zh-CN" altLang="en-US" dirty="0"/>
              <a:t>”，计算用户需要的秒数。需要用到</a:t>
            </a:r>
            <a:endParaRPr lang="en-US" altLang="zh-CN" dirty="0"/>
          </a:p>
          <a:p>
            <a:pPr lvl="2"/>
            <a:r>
              <a:rPr lang="zh-CN" altLang="en-US" dirty="0"/>
              <a:t>变量</a:t>
            </a:r>
            <a:r>
              <a:rPr lang="en-US" altLang="zh-CN" dirty="0" err="1"/>
              <a:t>g_startup_time</a:t>
            </a:r>
            <a:r>
              <a:rPr lang="zh-CN" altLang="en-US" dirty="0"/>
              <a:t>，它记录了</a:t>
            </a:r>
            <a:r>
              <a:rPr lang="en-US" altLang="zh-CN" dirty="0"/>
              <a:t>EPOS</a:t>
            </a:r>
            <a:r>
              <a:rPr lang="zh-CN" altLang="en-US" dirty="0"/>
              <a:t>启动时，距离格林尼治时间</a:t>
            </a:r>
            <a:r>
              <a:rPr lang="en-US" altLang="zh-CN" dirty="0"/>
              <a:t>1970</a:t>
            </a:r>
            <a:r>
              <a:rPr lang="zh-CN" altLang="en-US" dirty="0"/>
              <a:t>年</a:t>
            </a:r>
            <a:r>
              <a:rPr lang="en-US" altLang="zh-CN" dirty="0"/>
              <a:t>1</a:t>
            </a:r>
            <a:r>
              <a:rPr lang="zh-CN" altLang="en-US" dirty="0"/>
              <a:t>月</a:t>
            </a:r>
            <a:r>
              <a:rPr lang="en-US" altLang="zh-CN" dirty="0"/>
              <a:t>1</a:t>
            </a:r>
            <a:r>
              <a:rPr lang="zh-CN" altLang="en-US" dirty="0"/>
              <a:t>日午夜的秒数</a:t>
            </a:r>
            <a:endParaRPr lang="en-US" altLang="zh-CN" dirty="0"/>
          </a:p>
          <a:p>
            <a:pPr lvl="2"/>
            <a:r>
              <a:rPr lang="zh-CN" altLang="en-US" dirty="0"/>
              <a:t>变量</a:t>
            </a:r>
            <a:r>
              <a:rPr lang="en-US" altLang="zh-CN" dirty="0" err="1"/>
              <a:t>g_timer_ticks</a:t>
            </a:r>
            <a:endParaRPr lang="en-US" altLang="zh-CN" dirty="0"/>
          </a:p>
          <a:p>
            <a:pPr lvl="3"/>
            <a:r>
              <a:rPr lang="en-US" altLang="zh-CN" dirty="0" err="1"/>
              <a:t>g_timer_ticks</a:t>
            </a:r>
            <a:r>
              <a:rPr lang="zh-CN" altLang="en-US" dirty="0"/>
              <a:t>记录了</a:t>
            </a:r>
            <a:r>
              <a:rPr lang="en-US" altLang="zh-CN" dirty="0"/>
              <a:t>EPOS</a:t>
            </a:r>
            <a:r>
              <a:rPr lang="zh-CN" altLang="en-US" dirty="0"/>
              <a:t>启动以来定时器中断的总次数</a:t>
            </a:r>
            <a:endParaRPr lang="en-US" altLang="zh-CN" dirty="0"/>
          </a:p>
          <a:p>
            <a:pPr lvl="2"/>
            <a:r>
              <a:rPr lang="zh-CN" altLang="en-US" dirty="0"/>
              <a:t>宏定义</a:t>
            </a:r>
            <a:r>
              <a:rPr lang="en-US" altLang="zh-CN" dirty="0"/>
              <a:t>HZ</a:t>
            </a:r>
          </a:p>
          <a:p>
            <a:pPr lvl="3"/>
            <a:r>
              <a:rPr lang="en-US" altLang="zh-CN" dirty="0"/>
              <a:t>HZ</a:t>
            </a:r>
            <a:r>
              <a:rPr lang="zh-CN" altLang="en-US" dirty="0"/>
              <a:t>是定时器每秒钟中断的次数，即定时器中断的频率</a:t>
            </a:r>
            <a:endParaRPr lang="en-US" altLang="zh-CN" dirty="0"/>
          </a:p>
          <a:p>
            <a:pPr lvl="1"/>
            <a:r>
              <a:rPr lang="en-US" altLang="zh-CN" dirty="0"/>
              <a:t>K2</a:t>
            </a:r>
            <a:r>
              <a:rPr lang="zh-CN" altLang="en-US" dirty="0"/>
              <a:t>、在</a:t>
            </a:r>
            <a:r>
              <a:rPr lang="en-US" altLang="zh-CN" dirty="0"/>
              <a:t>kernel/</a:t>
            </a:r>
            <a:r>
              <a:rPr lang="en-US" altLang="zh-CN" dirty="0" err="1"/>
              <a:t>kernel.h</a:t>
            </a:r>
            <a:r>
              <a:rPr lang="zh-CN" altLang="en-US" dirty="0"/>
              <a:t>的后面，加入声明</a:t>
            </a:r>
            <a:endParaRPr lang="en-US" altLang="zh-CN" dirty="0"/>
          </a:p>
          <a:p>
            <a:pPr lvl="2"/>
            <a:r>
              <a:rPr lang="en-US" altLang="zh-CN" dirty="0" err="1"/>
              <a:t>time_t</a:t>
            </a:r>
            <a:r>
              <a:rPr lang="en-US" altLang="zh-CN" dirty="0"/>
              <a:t>  </a:t>
            </a:r>
            <a:r>
              <a:rPr lang="en-US" altLang="zh-CN" dirty="0" err="1">
                <a:solidFill>
                  <a:srgbClr val="FF0000"/>
                </a:solidFill>
              </a:rPr>
              <a:t>sys_</a:t>
            </a:r>
            <a:r>
              <a:rPr lang="en-US" altLang="zh-CN" dirty="0" err="1"/>
              <a:t>time</a:t>
            </a:r>
            <a:r>
              <a:rPr lang="en-US" altLang="zh-CN" dirty="0"/>
              <a:t>();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Kernel space</a:t>
            </a:r>
          </a:p>
          <a:p>
            <a:pPr lvl="1"/>
            <a:r>
              <a:rPr lang="en-US" altLang="zh-CN" dirty="0"/>
              <a:t>K3</a:t>
            </a:r>
            <a:r>
              <a:rPr lang="zh-CN" altLang="en-US" dirty="0"/>
              <a:t>、在</a:t>
            </a:r>
            <a:r>
              <a:rPr lang="en-US" altLang="zh-CN" dirty="0"/>
              <a:t>include/</a:t>
            </a:r>
            <a:r>
              <a:rPr lang="en-US" altLang="zh-CN" dirty="0" err="1"/>
              <a:t>syscall-nr.h</a:t>
            </a:r>
            <a:r>
              <a:rPr lang="zh-CN" altLang="en-US" dirty="0"/>
              <a:t>中，定义系统调用的号码</a:t>
            </a:r>
            <a:endParaRPr lang="en-US" altLang="zh-CN" dirty="0"/>
          </a:p>
          <a:p>
            <a:pPr lvl="2"/>
            <a:r>
              <a:rPr lang="en-US" altLang="zh-CN" dirty="0">
                <a:solidFill>
                  <a:srgbClr val="C00000"/>
                </a:solidFill>
              </a:rPr>
              <a:t>#define </a:t>
            </a:r>
            <a:r>
              <a:rPr lang="en-US" altLang="zh-CN" dirty="0" err="1"/>
              <a:t>SYSCALL_time</a:t>
            </a:r>
            <a:r>
              <a:rPr lang="en-US" altLang="zh-CN" dirty="0"/>
              <a:t>   2013</a:t>
            </a:r>
          </a:p>
          <a:p>
            <a:pPr lvl="1"/>
            <a:r>
              <a:rPr lang="en-US" altLang="zh-CN" dirty="0"/>
              <a:t>K4</a:t>
            </a:r>
            <a:r>
              <a:rPr lang="zh-CN" altLang="en-US" dirty="0"/>
              <a:t>、在</a:t>
            </a:r>
            <a:r>
              <a:rPr lang="en-US" altLang="zh-CN" dirty="0"/>
              <a:t>kernel/</a:t>
            </a:r>
            <a:r>
              <a:rPr lang="en-US" altLang="zh-CN" dirty="0" err="1"/>
              <a:t>machdep.c</a:t>
            </a:r>
            <a:r>
              <a:rPr lang="zh-CN" altLang="en-US" dirty="0"/>
              <a:t>的函数</a:t>
            </a:r>
            <a:r>
              <a:rPr lang="en-US" altLang="zh-CN" dirty="0" err="1"/>
              <a:t>syscall</a:t>
            </a:r>
            <a:r>
              <a:rPr lang="zh-CN" altLang="en-US" dirty="0"/>
              <a:t>中，增加“</a:t>
            </a:r>
            <a:r>
              <a:rPr lang="en-US" altLang="zh-CN" dirty="0">
                <a:solidFill>
                  <a:srgbClr val="C00000"/>
                </a:solidFill>
              </a:rPr>
              <a:t>case </a:t>
            </a:r>
            <a:r>
              <a:rPr lang="en-US" altLang="zh-CN" dirty="0" err="1"/>
              <a:t>SYSCALL_time</a:t>
            </a:r>
            <a:r>
              <a:rPr lang="zh-CN" altLang="en-US" dirty="0"/>
              <a:t>”分支</a:t>
            </a:r>
            <a:endParaRPr lang="en-US" altLang="zh-CN" dirty="0"/>
          </a:p>
          <a:p>
            <a:pPr lvl="2"/>
            <a:r>
              <a:rPr lang="zh-CN" altLang="en-US" dirty="0"/>
              <a:t>读取参数的值</a:t>
            </a:r>
            <a:endParaRPr lang="en-US" altLang="zh-CN" dirty="0"/>
          </a:p>
          <a:p>
            <a:pPr marL="1371600" lvl="3" indent="0">
              <a:buNone/>
            </a:pPr>
            <a:r>
              <a:rPr lang="en-US" altLang="zh-CN" dirty="0" err="1">
                <a:solidFill>
                  <a:srgbClr val="C00000"/>
                </a:solidFill>
              </a:rPr>
              <a:t>time_t</a:t>
            </a:r>
            <a:r>
              <a:rPr lang="en-US" altLang="zh-CN" dirty="0"/>
              <a:t>*loc = *(</a:t>
            </a:r>
            <a:r>
              <a:rPr lang="en-US" altLang="zh-CN" dirty="0" err="1">
                <a:solidFill>
                  <a:srgbClr val="C00000"/>
                </a:solidFill>
              </a:rPr>
              <a:t>time_t</a:t>
            </a:r>
            <a:r>
              <a:rPr lang="en-US" altLang="zh-CN" dirty="0"/>
              <a:t> **)(</a:t>
            </a:r>
            <a:r>
              <a:rPr lang="en-US" altLang="zh-CN" dirty="0" err="1"/>
              <a:t>ctx</a:t>
            </a:r>
            <a:r>
              <a:rPr lang="en-US" altLang="zh-CN" dirty="0"/>
              <a:t>-&gt;esp+4);</a:t>
            </a:r>
          </a:p>
          <a:p>
            <a:pPr lvl="2"/>
            <a:r>
              <a:rPr lang="zh-CN" altLang="en-US" dirty="0"/>
              <a:t>调用系统调用的实现函数</a:t>
            </a:r>
            <a:r>
              <a:rPr lang="en-US" altLang="zh-CN" dirty="0" err="1">
                <a:solidFill>
                  <a:srgbClr val="FF0000"/>
                </a:solidFill>
              </a:rPr>
              <a:t>sys_</a:t>
            </a:r>
            <a:r>
              <a:rPr lang="en-US" altLang="zh-CN" dirty="0" err="1"/>
              <a:t>time</a:t>
            </a:r>
            <a:endParaRPr lang="en-US" altLang="zh-CN" dirty="0"/>
          </a:p>
          <a:p>
            <a:pPr marL="1371600" lvl="3" indent="0">
              <a:buNone/>
            </a:pPr>
            <a:r>
              <a:rPr lang="en-US" altLang="zh-CN" dirty="0"/>
              <a:t>   </a:t>
            </a:r>
            <a:r>
              <a:rPr lang="en-US" altLang="zh-CN" dirty="0" err="1"/>
              <a:t>ctx</a:t>
            </a:r>
            <a:r>
              <a:rPr lang="en-US" altLang="zh-CN" dirty="0"/>
              <a:t>-&gt;</a:t>
            </a:r>
            <a:r>
              <a:rPr lang="en-US" altLang="zh-CN" dirty="0" err="1"/>
              <a:t>eax</a:t>
            </a:r>
            <a:r>
              <a:rPr lang="en-US" altLang="zh-CN" dirty="0"/>
              <a:t>=</a:t>
            </a:r>
            <a:r>
              <a:rPr lang="en-US" altLang="zh-CN" dirty="0" err="1">
                <a:solidFill>
                  <a:srgbClr val="FF0000"/>
                </a:solidFill>
              </a:rPr>
              <a:t>sys_</a:t>
            </a:r>
            <a:r>
              <a:rPr lang="en-US" altLang="zh-CN" dirty="0" err="1"/>
              <a:t>time</a:t>
            </a:r>
            <a:r>
              <a:rPr lang="en-US" altLang="zh-CN" dirty="0"/>
              <a:t>();</a:t>
            </a:r>
          </a:p>
          <a:p>
            <a:pPr marL="1371600" lvl="3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   if</a:t>
            </a:r>
            <a:r>
              <a:rPr lang="en-US" altLang="zh-CN" dirty="0"/>
              <a:t>(</a:t>
            </a:r>
            <a:r>
              <a:rPr lang="en-US" altLang="zh-CN" dirty="0" err="1"/>
              <a:t>loc</a:t>
            </a:r>
            <a:r>
              <a:rPr lang="en-US" altLang="zh-CN" dirty="0"/>
              <a:t> != </a:t>
            </a:r>
            <a:r>
              <a:rPr lang="en-US" altLang="zh-CN" dirty="0">
                <a:solidFill>
                  <a:srgbClr val="C00000"/>
                </a:solidFill>
              </a:rPr>
              <a:t>NULL</a:t>
            </a:r>
            <a:r>
              <a:rPr lang="en-US" altLang="zh-CN" dirty="0"/>
              <a:t>)</a:t>
            </a:r>
          </a:p>
          <a:p>
            <a:pPr marL="1828800" lvl="4" indent="0">
              <a:buNone/>
            </a:pPr>
            <a:r>
              <a:rPr lang="en-US" altLang="zh-CN" dirty="0"/>
              <a:t>*loc = </a:t>
            </a:r>
            <a:r>
              <a:rPr lang="en-US" altLang="zh-CN" dirty="0" err="1"/>
              <a:t>ctx</a:t>
            </a:r>
            <a:r>
              <a:rPr lang="en-US" altLang="zh-CN" dirty="0"/>
              <a:t>-&gt;</a:t>
            </a:r>
            <a:r>
              <a:rPr lang="en-US" altLang="zh-CN" dirty="0" err="1"/>
              <a:t>eax</a:t>
            </a:r>
            <a:r>
              <a:rPr lang="en-US" altLang="zh-CN" dirty="0"/>
              <a:t>;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User space</a:t>
            </a:r>
          </a:p>
          <a:p>
            <a:pPr lvl="1"/>
            <a:r>
              <a:rPr lang="en-US" altLang="zh-CN" dirty="0"/>
              <a:t>U1</a:t>
            </a:r>
            <a:r>
              <a:rPr lang="zh-CN" altLang="en-US" dirty="0"/>
              <a:t>、在</a:t>
            </a:r>
            <a:r>
              <a:rPr lang="en-US" altLang="zh-CN" dirty="0" err="1"/>
              <a:t>userapp</a:t>
            </a:r>
            <a:r>
              <a:rPr lang="en-US" altLang="zh-CN" dirty="0"/>
              <a:t>/lib/</a:t>
            </a:r>
            <a:r>
              <a:rPr lang="en-US" altLang="zh-CN" dirty="0" err="1"/>
              <a:t>syscall-wrapper.S</a:t>
            </a:r>
            <a:r>
              <a:rPr lang="zh-CN" altLang="en-US" dirty="0"/>
              <a:t>末尾，加入汇编语言接口“</a:t>
            </a:r>
            <a:r>
              <a:rPr lang="en-US" altLang="zh-CN" dirty="0"/>
              <a:t>WRAPPER(time)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en-US" altLang="zh-CN" dirty="0"/>
              <a:t>U2</a:t>
            </a:r>
            <a:r>
              <a:rPr lang="zh-CN" altLang="en-US" dirty="0"/>
              <a:t>、在</a:t>
            </a:r>
            <a:r>
              <a:rPr lang="en-US" altLang="zh-CN" dirty="0" err="1"/>
              <a:t>userapp</a:t>
            </a:r>
            <a:r>
              <a:rPr lang="en-US" altLang="zh-CN" dirty="0"/>
              <a:t>/include/</a:t>
            </a:r>
            <a:r>
              <a:rPr lang="en-US" altLang="zh-CN" dirty="0" err="1"/>
              <a:t>syscall.h</a:t>
            </a:r>
            <a:r>
              <a:rPr lang="zh-CN" altLang="en-US" dirty="0"/>
              <a:t>中，加入</a:t>
            </a:r>
            <a:r>
              <a:rPr lang="en-US" altLang="zh-CN" dirty="0"/>
              <a:t>C</a:t>
            </a:r>
            <a:r>
              <a:rPr lang="zh-CN" altLang="en-US" dirty="0"/>
              <a:t>语言声明 “</a:t>
            </a:r>
            <a:r>
              <a:rPr lang="en-US" altLang="zh-CN" dirty="0" err="1"/>
              <a:t>time_t</a:t>
            </a:r>
            <a:r>
              <a:rPr lang="en-US" altLang="zh-CN" dirty="0"/>
              <a:t>  time(</a:t>
            </a:r>
            <a:r>
              <a:rPr lang="en-US" altLang="zh-CN" dirty="0" err="1"/>
              <a:t>time_t</a:t>
            </a:r>
            <a:r>
              <a:rPr lang="en-US" altLang="zh-CN" dirty="0"/>
              <a:t>  *loc);</a:t>
            </a:r>
            <a:r>
              <a:rPr lang="zh-CN" altLang="en-US" dirty="0"/>
              <a:t>”</a:t>
            </a:r>
            <a:endParaRPr lang="en-US" altLang="zh-CN" dirty="0"/>
          </a:p>
          <a:p>
            <a:pPr lvl="1"/>
            <a:r>
              <a:rPr lang="en-US" altLang="zh-CN" dirty="0"/>
              <a:t>U3</a:t>
            </a:r>
            <a:r>
              <a:rPr lang="zh-CN" altLang="en-US" dirty="0"/>
              <a:t>、在</a:t>
            </a:r>
            <a:r>
              <a:rPr lang="en-US" altLang="zh-CN" dirty="0" err="1"/>
              <a:t>userapp</a:t>
            </a:r>
            <a:r>
              <a:rPr lang="en-US" altLang="zh-CN" dirty="0"/>
              <a:t>/</a:t>
            </a:r>
            <a:r>
              <a:rPr lang="en-US" altLang="zh-CN" dirty="0" err="1"/>
              <a:t>main.c</a:t>
            </a:r>
            <a:r>
              <a:rPr lang="zh-CN" altLang="en-US" dirty="0"/>
              <a:t>中调用该系统调用，并打印出结果</a:t>
            </a:r>
            <a:endParaRPr lang="en-US" altLang="zh-CN" dirty="0"/>
          </a:p>
          <a:p>
            <a:pPr lvl="2"/>
            <a:r>
              <a:rPr lang="zh-CN" altLang="en-US" dirty="0"/>
              <a:t>验证结果</a:t>
            </a:r>
            <a:endParaRPr lang="en-US" altLang="zh-CN" dirty="0"/>
          </a:p>
          <a:p>
            <a:pPr marL="1371600" lvl="3" indent="0">
              <a:buNone/>
            </a:pPr>
            <a:r>
              <a:rPr lang="en-US" altLang="zh-CN" dirty="0"/>
              <a:t>   </a:t>
            </a:r>
            <a:r>
              <a:rPr lang="en-US" altLang="zh-CN" dirty="0" err="1"/>
              <a:t>time_t</a:t>
            </a:r>
            <a:r>
              <a:rPr lang="en-US" altLang="zh-CN" dirty="0"/>
              <a:t>   t1, t2;</a:t>
            </a:r>
          </a:p>
          <a:p>
            <a:pPr marL="1371600" lvl="3" indent="0">
              <a:buNone/>
            </a:pPr>
            <a:r>
              <a:rPr lang="en-US" altLang="zh-CN" dirty="0"/>
              <a:t>   t1 = time(&amp;t2);</a:t>
            </a:r>
          </a:p>
          <a:p>
            <a:pPr lvl="3"/>
            <a:r>
              <a:rPr lang="en-US" altLang="zh-CN" dirty="0"/>
              <a:t>t1</a:t>
            </a:r>
            <a:r>
              <a:rPr lang="zh-CN" altLang="en-US" dirty="0"/>
              <a:t>必须等于</a:t>
            </a:r>
            <a:r>
              <a:rPr lang="en-US" altLang="zh-CN" dirty="0"/>
              <a:t>t2</a:t>
            </a:r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调试系统调用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207293"/>
            <a:ext cx="8229600" cy="5102027"/>
          </a:xfrm>
        </p:spPr>
        <p:txBody>
          <a:bodyPr/>
          <a:lstStyle/>
          <a:p>
            <a:r>
              <a:rPr lang="zh-CN" altLang="en-US" dirty="0"/>
              <a:t>调试方法</a:t>
            </a:r>
            <a:endParaRPr lang="en-US" altLang="zh-CN" dirty="0"/>
          </a:p>
          <a:p>
            <a:pPr lvl="1"/>
            <a:r>
              <a:rPr lang="zh-CN" altLang="en-US" dirty="0"/>
              <a:t>见</a:t>
            </a:r>
            <a:r>
              <a:rPr lang="zh-CN" altLang="en-US" dirty="0">
                <a:hlinkClick r:id="rId2" action="ppaction://hlinksldjump"/>
              </a:rPr>
              <a:t>附录</a:t>
            </a:r>
            <a:r>
              <a:rPr lang="en-US" altLang="zh-CN" dirty="0">
                <a:hlinkClick r:id="rId2" action="ppaction://hlinksldjump"/>
              </a:rPr>
              <a:t>B</a:t>
            </a:r>
            <a:endParaRPr lang="en-US" altLang="zh-CN" dirty="0"/>
          </a:p>
          <a:p>
            <a:r>
              <a:rPr lang="zh-CN" altLang="en-US" dirty="0"/>
              <a:t>调试内容</a:t>
            </a:r>
            <a:endParaRPr lang="en-US" altLang="zh-CN" dirty="0"/>
          </a:p>
          <a:p>
            <a:pPr lvl="1"/>
            <a:r>
              <a:rPr lang="zh-CN" altLang="en-US" dirty="0"/>
              <a:t>设置断点</a:t>
            </a:r>
            <a:endParaRPr lang="en-US" altLang="zh-CN" dirty="0"/>
          </a:p>
          <a:p>
            <a:pPr lvl="2"/>
            <a:r>
              <a:rPr lang="en-US" altLang="zh-CN" dirty="0"/>
              <a:t>break int0x82_syscall</a:t>
            </a:r>
          </a:p>
          <a:p>
            <a:pPr lvl="3"/>
            <a:r>
              <a:rPr lang="en-US" altLang="zh-CN" dirty="0"/>
              <a:t>int0x82_syscall</a:t>
            </a:r>
            <a:r>
              <a:rPr lang="zh-CN" altLang="en-US" dirty="0"/>
              <a:t>是所有系统调用的内核入口</a:t>
            </a:r>
            <a:endParaRPr lang="en-US" altLang="zh-CN" dirty="0"/>
          </a:p>
          <a:p>
            <a:pPr lvl="2"/>
            <a:r>
              <a:rPr lang="en-US" altLang="zh-CN" dirty="0"/>
              <a:t>break </a:t>
            </a:r>
            <a:r>
              <a:rPr lang="en-US" altLang="zh-CN" dirty="0" err="1"/>
              <a:t>machdep.c:</a:t>
            </a:r>
            <a:r>
              <a:rPr lang="en-US" altLang="zh-CN" dirty="0" err="1">
                <a:solidFill>
                  <a:srgbClr val="FF0000"/>
                </a:solidFill>
              </a:rPr>
              <a:t>n</a:t>
            </a:r>
            <a:endParaRPr lang="en-US" altLang="zh-CN" dirty="0">
              <a:solidFill>
                <a:srgbClr val="FF0000"/>
              </a:solidFill>
            </a:endParaRPr>
          </a:p>
          <a:p>
            <a:pPr lvl="3"/>
            <a:r>
              <a:rPr lang="en-US" altLang="zh-CN" dirty="0">
                <a:solidFill>
                  <a:srgbClr val="FF0000"/>
                </a:solidFill>
              </a:rPr>
              <a:t>n</a:t>
            </a:r>
            <a:r>
              <a:rPr lang="zh-CN" altLang="en-US" dirty="0"/>
              <a:t>是“</a:t>
            </a:r>
            <a:r>
              <a:rPr lang="en-US" altLang="zh-CN" dirty="0">
                <a:solidFill>
                  <a:srgbClr val="800000"/>
                </a:solidFill>
                <a:latin typeface="Calibri" pitchFamily="34" charset="0"/>
              </a:rPr>
              <a:t>case </a:t>
            </a:r>
            <a:r>
              <a:rPr lang="en-US" altLang="zh-CN" dirty="0" err="1">
                <a:solidFill>
                  <a:srgbClr val="008C00"/>
                </a:solidFill>
                <a:latin typeface="Calibri" pitchFamily="34" charset="0"/>
              </a:rPr>
              <a:t>SYSCALL_time</a:t>
            </a:r>
            <a:r>
              <a:rPr lang="zh-CN" altLang="en-US" dirty="0">
                <a:solidFill>
                  <a:srgbClr val="008C00"/>
                </a:solidFill>
                <a:latin typeface="Calibri" pitchFamily="34" charset="0"/>
              </a:rPr>
              <a:t>”</a:t>
            </a:r>
            <a:r>
              <a:rPr lang="zh-CN" altLang="en-US" dirty="0">
                <a:latin typeface="Calibri" pitchFamily="34" charset="0"/>
              </a:rPr>
              <a:t>在文件</a:t>
            </a:r>
            <a:r>
              <a:rPr lang="en-US" altLang="zh-CN" dirty="0" err="1">
                <a:latin typeface="Calibri" pitchFamily="34" charset="0"/>
              </a:rPr>
              <a:t>machedep.c</a:t>
            </a:r>
            <a:r>
              <a:rPr lang="zh-CN" altLang="en-US" dirty="0">
                <a:latin typeface="Calibri" pitchFamily="34" charset="0"/>
              </a:rPr>
              <a:t>的</a:t>
            </a:r>
            <a:r>
              <a:rPr lang="zh-CN" altLang="en-US" dirty="0"/>
              <a:t>行号</a:t>
            </a:r>
            <a:endParaRPr lang="en-US" altLang="zh-CN" dirty="0"/>
          </a:p>
          <a:p>
            <a:pPr lvl="1"/>
            <a:r>
              <a:rPr lang="zh-CN" altLang="en-US" dirty="0"/>
              <a:t>运行到断点位置，查看此时</a:t>
            </a:r>
            <a:r>
              <a:rPr lang="en-US" altLang="zh-CN" dirty="0"/>
              <a:t>CPU</a:t>
            </a:r>
            <a:r>
              <a:rPr lang="zh-CN" altLang="en-US" dirty="0"/>
              <a:t>寄存器、函数参数、</a:t>
            </a:r>
            <a:r>
              <a:rPr lang="en-US" altLang="zh-CN" dirty="0"/>
              <a:t>call stack</a:t>
            </a:r>
            <a:r>
              <a:rPr lang="zh-CN" altLang="en-US" dirty="0"/>
              <a:t>等等信息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800351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525963"/>
          </a:xfrm>
        </p:spPr>
        <p:txBody>
          <a:bodyPr/>
          <a:lstStyle/>
          <a:p>
            <a:r>
              <a:rPr lang="zh-CN" altLang="en-US" dirty="0"/>
              <a:t>熟悉开发环境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chemeClr val="accent4"/>
                </a:solidFill>
              </a:rPr>
              <a:t>EPOS</a:t>
            </a:r>
            <a:r>
              <a:rPr lang="zh-CN" altLang="en-US" dirty="0">
                <a:solidFill>
                  <a:schemeClr val="accent4"/>
                </a:solidFill>
              </a:rPr>
              <a:t>简介</a:t>
            </a:r>
            <a:endParaRPr lang="en-US" altLang="zh-CN" dirty="0"/>
          </a:p>
          <a:p>
            <a:pPr lvl="1"/>
            <a:r>
              <a:rPr lang="zh-CN" altLang="en-US" dirty="0"/>
              <a:t>实验环境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4"/>
                </a:solidFill>
              </a:rPr>
              <a:t>编译、运行与调试</a:t>
            </a:r>
            <a:endParaRPr lang="en-US" altLang="zh-CN" dirty="0">
              <a:solidFill>
                <a:schemeClr val="accent4"/>
              </a:solidFill>
            </a:endParaRPr>
          </a:p>
          <a:p>
            <a:r>
              <a:rPr lang="zh-CN" altLang="en-US" dirty="0"/>
              <a:t>编写系统调用</a:t>
            </a:r>
            <a:endParaRPr lang="en-US" altLang="zh-CN" dirty="0"/>
          </a:p>
          <a:p>
            <a:r>
              <a:rPr lang="en-US" altLang="zh-CN" dirty="0">
                <a:solidFill>
                  <a:srgbClr val="FF0000"/>
                </a:solidFill>
              </a:rPr>
              <a:t>FAQ</a:t>
            </a:r>
          </a:p>
          <a:p>
            <a:r>
              <a:rPr lang="zh-CN" altLang="en-US" dirty="0"/>
              <a:t>附录</a:t>
            </a: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 C</a:t>
            </a:r>
            <a:r>
              <a:rPr lang="zh-CN" altLang="en-US" dirty="0"/>
              <a:t>与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：调试内核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：触发异常</a:t>
            </a:r>
            <a:endParaRPr lang="en-US" altLang="zh-CN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FAQ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sz="2400" dirty="0"/>
              <a:t>Q1</a:t>
            </a:r>
            <a:r>
              <a:rPr lang="zh-CN" altLang="en-US" sz="2400" dirty="0"/>
              <a:t>：能解释一下系统调用的命名规则吗？</a:t>
            </a:r>
            <a:endParaRPr lang="en-US" altLang="zh-CN" sz="2400" dirty="0"/>
          </a:p>
          <a:p>
            <a:pPr lvl="1"/>
            <a:r>
              <a:rPr lang="en-US" altLang="zh-CN" sz="2000" dirty="0"/>
              <a:t>A1</a:t>
            </a:r>
            <a:r>
              <a:rPr lang="zh-CN" altLang="en-US" sz="2000" dirty="0"/>
              <a:t>：如果系统调用的用户接口名字是</a:t>
            </a:r>
            <a:r>
              <a:rPr lang="en-US" altLang="zh-CN" sz="2000" dirty="0" err="1"/>
              <a:t>foo</a:t>
            </a:r>
            <a:r>
              <a:rPr lang="zh-CN" altLang="en-US" sz="2000" dirty="0"/>
              <a:t>，那么该系统调用的号码用</a:t>
            </a:r>
            <a:r>
              <a:rPr lang="en-US" altLang="zh-CN" sz="2000" i="1" dirty="0" err="1">
                <a:solidFill>
                  <a:srgbClr val="FF0000"/>
                </a:solidFill>
              </a:rPr>
              <a:t>SYSCALL_</a:t>
            </a:r>
            <a:r>
              <a:rPr lang="en-US" altLang="zh-CN" sz="2000" dirty="0" err="1"/>
              <a:t>foo</a:t>
            </a:r>
            <a:r>
              <a:rPr lang="zh-CN" altLang="en-US" sz="2000" dirty="0"/>
              <a:t>表示，在内核里面的实现函数是</a:t>
            </a:r>
            <a:r>
              <a:rPr lang="en-US" altLang="zh-CN" sz="2000" i="1" dirty="0" err="1">
                <a:solidFill>
                  <a:srgbClr val="FF0000"/>
                </a:solidFill>
              </a:rPr>
              <a:t>sys_</a:t>
            </a:r>
            <a:r>
              <a:rPr lang="en-US" altLang="zh-CN" sz="2000" dirty="0" err="1"/>
              <a:t>foo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r>
              <a:rPr lang="en-US" altLang="zh-CN" sz="2400" dirty="0"/>
              <a:t>Q2</a:t>
            </a:r>
            <a:r>
              <a:rPr lang="zh-CN" altLang="en-US" sz="2400" dirty="0"/>
              <a:t>：</a:t>
            </a:r>
            <a:r>
              <a:rPr lang="en-US" altLang="zh-CN" sz="2400" dirty="0"/>
              <a:t>time</a:t>
            </a:r>
            <a:r>
              <a:rPr lang="zh-CN" altLang="en-US" sz="2400" dirty="0"/>
              <a:t>的返回值就够了，为什么还要</a:t>
            </a:r>
            <a:r>
              <a:rPr lang="en-US" altLang="zh-CN" sz="2400" dirty="0"/>
              <a:t>loc</a:t>
            </a:r>
            <a:r>
              <a:rPr lang="zh-CN" altLang="en-US" sz="2400" dirty="0"/>
              <a:t>参数呢？</a:t>
            </a:r>
            <a:endParaRPr lang="en-US" altLang="zh-CN" sz="2400" dirty="0"/>
          </a:p>
          <a:p>
            <a:pPr lvl="1"/>
            <a:r>
              <a:rPr lang="en-US" altLang="zh-CN" sz="2000" dirty="0"/>
              <a:t>A2</a:t>
            </a:r>
            <a:r>
              <a:rPr lang="zh-CN" altLang="en-US" sz="2000" dirty="0"/>
              <a:t>：看</a:t>
            </a:r>
            <a:r>
              <a:rPr lang="zh-CN" altLang="en-US" sz="2000" dirty="0">
                <a:hlinkClick r:id="rId2"/>
              </a:rPr>
              <a:t>这里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r>
              <a:rPr lang="en-US" altLang="zh-CN" sz="2400" dirty="0"/>
              <a:t>Q3</a:t>
            </a:r>
            <a:r>
              <a:rPr lang="zh-CN" altLang="en-US" sz="2400" dirty="0"/>
              <a:t>：为什么系统调用的用户接口是“</a:t>
            </a:r>
            <a:r>
              <a:rPr lang="en-US" altLang="zh-CN" sz="2400" dirty="0" err="1"/>
              <a:t>time_t</a:t>
            </a:r>
            <a:r>
              <a:rPr lang="en-US" altLang="zh-CN" sz="2400" dirty="0"/>
              <a:t> time(</a:t>
            </a:r>
            <a:r>
              <a:rPr lang="en-US" altLang="zh-CN" sz="2400" dirty="0" err="1"/>
              <a:t>time_t</a:t>
            </a:r>
            <a:r>
              <a:rPr lang="en-US" altLang="zh-CN" sz="2400" dirty="0"/>
              <a:t> *loc)</a:t>
            </a:r>
            <a:r>
              <a:rPr lang="zh-CN" altLang="en-US" sz="2400" dirty="0"/>
              <a:t>”，而系统调用的实现函数是“</a:t>
            </a:r>
            <a:r>
              <a:rPr lang="en-US" altLang="zh-CN" sz="2400" dirty="0" err="1"/>
              <a:t>time_t</a:t>
            </a:r>
            <a:r>
              <a:rPr lang="en-US" altLang="zh-CN" sz="2400" dirty="0"/>
              <a:t> </a:t>
            </a:r>
            <a:r>
              <a:rPr lang="en-US" altLang="zh-CN" sz="2400" dirty="0" err="1"/>
              <a:t>sys_time</a:t>
            </a:r>
            <a:r>
              <a:rPr lang="en-US" altLang="zh-CN" sz="2400" dirty="0"/>
              <a:t>()</a:t>
            </a:r>
            <a:r>
              <a:rPr lang="zh-CN" altLang="en-US" sz="2400" dirty="0"/>
              <a:t>”呢？</a:t>
            </a:r>
            <a:endParaRPr lang="en-US" altLang="zh-CN" sz="2400" dirty="0"/>
          </a:p>
          <a:p>
            <a:pPr lvl="1"/>
            <a:r>
              <a:rPr lang="en-US" altLang="zh-CN" sz="2000" dirty="0"/>
              <a:t>A3</a:t>
            </a:r>
            <a:r>
              <a:rPr lang="zh-CN" altLang="en-US" sz="2000" dirty="0"/>
              <a:t>：</a:t>
            </a:r>
            <a:r>
              <a:rPr lang="en-US" altLang="zh-CN" sz="2000" dirty="0" err="1"/>
              <a:t>sys_time</a:t>
            </a:r>
            <a:r>
              <a:rPr lang="zh-CN" altLang="en-US" sz="2000" dirty="0"/>
              <a:t>只要能实现系统调用的功能即可，形式不一定与用户接口相同。</a:t>
            </a:r>
            <a:endParaRPr lang="en-US" altLang="zh-CN" sz="2000" dirty="0"/>
          </a:p>
          <a:p>
            <a:r>
              <a:rPr lang="en-US" altLang="zh-CN" sz="2400" dirty="0"/>
              <a:t>Q4</a:t>
            </a:r>
            <a:r>
              <a:rPr lang="zh-CN" altLang="en-US" sz="2400" dirty="0"/>
              <a:t>：</a:t>
            </a:r>
            <a:r>
              <a:rPr lang="en-US" altLang="zh-CN" sz="2400" dirty="0" err="1"/>
              <a:t>g_startup_time</a:t>
            </a:r>
            <a:r>
              <a:rPr lang="zh-CN" altLang="en-US" sz="2400" dirty="0"/>
              <a:t>、</a:t>
            </a:r>
            <a:r>
              <a:rPr lang="en-US" altLang="zh-CN" sz="2400" dirty="0" err="1"/>
              <a:t>g_timer_ticks</a:t>
            </a:r>
            <a:r>
              <a:rPr lang="zh-CN" altLang="en-US" sz="2400" dirty="0"/>
              <a:t>和</a:t>
            </a:r>
            <a:r>
              <a:rPr lang="en-US" altLang="zh-CN" sz="2400" dirty="0"/>
              <a:t>HZ</a:t>
            </a:r>
            <a:r>
              <a:rPr lang="zh-CN" altLang="en-US" sz="2400" dirty="0"/>
              <a:t>要自己定义吗？</a:t>
            </a:r>
            <a:endParaRPr lang="en-US" altLang="zh-CN" sz="2400" dirty="0"/>
          </a:p>
          <a:p>
            <a:pPr lvl="1"/>
            <a:r>
              <a:rPr lang="en-US" altLang="zh-CN" sz="2000" dirty="0"/>
              <a:t>A4</a:t>
            </a:r>
            <a:r>
              <a:rPr lang="zh-CN" altLang="en-US" sz="2000" dirty="0"/>
              <a:t>：不要，直接用即可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r>
              <a:rPr lang="zh-CN" altLang="en-US" dirty="0"/>
              <a:t>熟悉开发环境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chemeClr val="accent4"/>
                </a:solidFill>
              </a:rPr>
              <a:t>EPOS</a:t>
            </a:r>
            <a:r>
              <a:rPr lang="zh-CN" altLang="en-US" dirty="0">
                <a:solidFill>
                  <a:schemeClr val="accent4"/>
                </a:solidFill>
              </a:rPr>
              <a:t>简介</a:t>
            </a:r>
            <a:endParaRPr lang="en-US" altLang="zh-CN" dirty="0"/>
          </a:p>
          <a:p>
            <a:pPr lvl="1"/>
            <a:r>
              <a:rPr lang="zh-CN" altLang="en-US" dirty="0"/>
              <a:t>实验环境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4"/>
                </a:solidFill>
              </a:rPr>
              <a:t>编译、运行与调试</a:t>
            </a:r>
            <a:endParaRPr lang="en-US" altLang="zh-CN" dirty="0">
              <a:solidFill>
                <a:schemeClr val="accent4"/>
              </a:solidFill>
            </a:endParaRPr>
          </a:p>
          <a:p>
            <a:r>
              <a:rPr lang="zh-CN" altLang="en-US" dirty="0"/>
              <a:t>编写系统调用</a:t>
            </a:r>
            <a:endParaRPr lang="en-US" altLang="zh-CN" dirty="0"/>
          </a:p>
          <a:p>
            <a:r>
              <a:rPr lang="en-US" altLang="zh-CN" dirty="0"/>
              <a:t>FAQ</a:t>
            </a:r>
          </a:p>
          <a:p>
            <a:r>
              <a:rPr lang="zh-CN" altLang="en-US" dirty="0">
                <a:solidFill>
                  <a:srgbClr val="FF0000"/>
                </a:solidFill>
              </a:rPr>
              <a:t>附录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 C</a:t>
            </a:r>
            <a:r>
              <a:rPr lang="zh-CN" altLang="en-US" dirty="0"/>
              <a:t>与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：调试内核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：触发异常</a:t>
            </a:r>
            <a:endParaRPr lang="en-US" altLang="zh-CN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3075" name="内容占位符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983162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熟悉开发环境</a:t>
            </a:r>
            <a:endParaRPr lang="en-US" altLang="zh-CN" dirty="0">
              <a:solidFill>
                <a:srgbClr val="FF0000"/>
              </a:solidFill>
            </a:endParaRPr>
          </a:p>
          <a:p>
            <a:pPr lvl="1"/>
            <a:r>
              <a:rPr lang="en-US" altLang="zh-CN" dirty="0">
                <a:solidFill>
                  <a:schemeClr val="accent4"/>
                </a:solidFill>
              </a:rPr>
              <a:t>EPOS</a:t>
            </a:r>
            <a:r>
              <a:rPr lang="zh-CN" altLang="en-US" dirty="0">
                <a:solidFill>
                  <a:schemeClr val="accent4"/>
                </a:solidFill>
              </a:rPr>
              <a:t>简介</a:t>
            </a:r>
            <a:endParaRPr lang="en-US" altLang="zh-CN" dirty="0">
              <a:solidFill>
                <a:schemeClr val="accent4"/>
              </a:solidFill>
            </a:endParaRPr>
          </a:p>
          <a:p>
            <a:pPr lvl="1"/>
            <a:r>
              <a:rPr lang="zh-CN" altLang="en-US" dirty="0">
                <a:solidFill>
                  <a:schemeClr val="accent4"/>
                </a:solidFill>
              </a:rPr>
              <a:t>实验环境</a:t>
            </a:r>
            <a:endParaRPr lang="en-US" altLang="zh-CN" dirty="0">
              <a:solidFill>
                <a:schemeClr val="accent4"/>
              </a:solidFill>
            </a:endParaRPr>
          </a:p>
          <a:p>
            <a:pPr lvl="1"/>
            <a:r>
              <a:rPr lang="zh-CN" altLang="en-US" dirty="0">
                <a:solidFill>
                  <a:schemeClr val="accent4"/>
                </a:solidFill>
              </a:rPr>
              <a:t>编译、运行与调试</a:t>
            </a:r>
            <a:endParaRPr lang="en-US" altLang="zh-CN" dirty="0">
              <a:solidFill>
                <a:schemeClr val="accent4"/>
              </a:solidFill>
            </a:endParaRPr>
          </a:p>
          <a:p>
            <a:r>
              <a:rPr lang="zh-CN" altLang="en-US" dirty="0"/>
              <a:t>编写系统调用</a:t>
            </a:r>
            <a:endParaRPr lang="en-US" altLang="zh-CN" dirty="0"/>
          </a:p>
          <a:p>
            <a:r>
              <a:rPr lang="en-US" altLang="zh-CN" dirty="0"/>
              <a:t>FAQ</a:t>
            </a:r>
          </a:p>
          <a:p>
            <a:r>
              <a:rPr lang="zh-CN" altLang="en-US" dirty="0"/>
              <a:t>附录</a:t>
            </a: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 C</a:t>
            </a:r>
            <a:r>
              <a:rPr lang="zh-CN" altLang="en-US" dirty="0"/>
              <a:t>与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：调试内核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：触发异常</a:t>
            </a:r>
            <a:endParaRPr lang="en-US" altLang="zh-CN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85720" y="1357298"/>
            <a:ext cx="850112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A1</a:t>
            </a:r>
            <a:r>
              <a:rPr lang="zh-CN" altLang="en-US" b="1" dirty="0"/>
              <a:t>、变量的定义</a:t>
            </a:r>
            <a:endParaRPr lang="en-US" altLang="zh-CN" b="1" dirty="0"/>
          </a:p>
          <a:p>
            <a:r>
              <a:rPr lang="en-US" altLang="zh-CN" dirty="0"/>
              <a:t>         C</a:t>
            </a:r>
            <a:r>
              <a:rPr lang="zh-CN" altLang="en-US" dirty="0"/>
              <a:t>语言的变量定义必须语句块的最前面，而</a:t>
            </a:r>
            <a:r>
              <a:rPr lang="en-US" altLang="zh-CN" dirty="0"/>
              <a:t>C++</a:t>
            </a:r>
            <a:r>
              <a:rPr lang="zh-CN" altLang="en-US" dirty="0"/>
              <a:t>无此限制。比如</a:t>
            </a:r>
          </a:p>
          <a:p>
            <a:r>
              <a:rPr lang="en-US" altLang="zh-CN" dirty="0"/>
              <a:t>                   </a:t>
            </a:r>
            <a:r>
              <a:rPr lang="en-US" altLang="zh-CN" dirty="0">
                <a:solidFill>
                  <a:srgbClr val="C00000"/>
                </a:solidFill>
              </a:rPr>
              <a:t>switch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) {                             </a:t>
            </a:r>
            <a:r>
              <a:rPr lang="en-US" altLang="zh-CN" dirty="0">
                <a:solidFill>
                  <a:srgbClr val="C00000"/>
                </a:solidFill>
              </a:rPr>
              <a:t>switch</a:t>
            </a:r>
            <a:r>
              <a:rPr lang="en-US" altLang="zh-CN" dirty="0"/>
              <a:t>(</a:t>
            </a:r>
            <a:r>
              <a:rPr lang="en-US" altLang="zh-CN" dirty="0" err="1"/>
              <a:t>i</a:t>
            </a:r>
            <a:r>
              <a:rPr lang="en-US" altLang="zh-CN" dirty="0"/>
              <a:t>)</a:t>
            </a:r>
          </a:p>
          <a:p>
            <a:r>
              <a:rPr lang="en-US" altLang="zh-CN" dirty="0"/>
              <a:t>                       </a:t>
            </a:r>
            <a:r>
              <a:rPr lang="en-US" altLang="zh-CN" dirty="0">
                <a:solidFill>
                  <a:srgbClr val="C00000"/>
                </a:solidFill>
              </a:rPr>
              <a:t>case</a:t>
            </a:r>
            <a:r>
              <a:rPr lang="en-US" altLang="zh-CN" dirty="0"/>
              <a:t> 1:                                </a:t>
            </a:r>
            <a:r>
              <a:rPr lang="en-US" altLang="zh-CN" dirty="0">
                <a:solidFill>
                  <a:srgbClr val="C00000"/>
                </a:solidFill>
              </a:rPr>
              <a:t>case</a:t>
            </a:r>
            <a:r>
              <a:rPr lang="en-US" altLang="zh-CN" dirty="0"/>
              <a:t> 1: {</a:t>
            </a:r>
          </a:p>
          <a:p>
            <a:r>
              <a:rPr lang="en-US" altLang="zh-CN" dirty="0"/>
              <a:t>                 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j;                            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j; </a:t>
            </a:r>
          </a:p>
          <a:p>
            <a:r>
              <a:rPr lang="en-US" altLang="zh-CN" dirty="0"/>
              <a:t>                          j++;                                      j++;</a:t>
            </a:r>
          </a:p>
          <a:p>
            <a:r>
              <a:rPr lang="en-US" altLang="zh-CN" dirty="0"/>
              <a:t>                          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en-US" altLang="zh-CN" dirty="0"/>
              <a:t>;                               }</a:t>
            </a:r>
          </a:p>
          <a:p>
            <a:r>
              <a:rPr lang="en-US" altLang="zh-CN" dirty="0"/>
              <a:t>                   }                                               </a:t>
            </a:r>
            <a:r>
              <a:rPr lang="en-US" altLang="zh-CN" dirty="0">
                <a:solidFill>
                  <a:srgbClr val="C00000"/>
                </a:solidFill>
              </a:rPr>
              <a:t>break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                                                }</a:t>
            </a:r>
          </a:p>
          <a:p>
            <a:r>
              <a:rPr lang="zh-CN" altLang="en-US" dirty="0"/>
              <a:t>          左边在</a:t>
            </a:r>
            <a:r>
              <a:rPr lang="en-US" altLang="zh-CN" dirty="0"/>
              <a:t>C++</a:t>
            </a:r>
            <a:r>
              <a:rPr lang="zh-CN" altLang="en-US" dirty="0"/>
              <a:t>中是正确的，而在</a:t>
            </a:r>
            <a:r>
              <a:rPr lang="en-US" altLang="zh-CN" dirty="0"/>
              <a:t>C</a:t>
            </a:r>
            <a:r>
              <a:rPr lang="zh-CN" altLang="en-US" dirty="0"/>
              <a:t>中是错误的；右边在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C++</a:t>
            </a:r>
            <a:r>
              <a:rPr lang="zh-CN" altLang="en-US" dirty="0"/>
              <a:t>中都是正确的。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85720" y="4510861"/>
            <a:ext cx="88537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A2</a:t>
            </a:r>
            <a:r>
              <a:rPr lang="zh-CN" altLang="en-US" b="1" dirty="0"/>
              <a:t>、布尔类型</a:t>
            </a:r>
          </a:p>
          <a:p>
            <a:r>
              <a:rPr lang="zh-CN" altLang="en-US" dirty="0"/>
              <a:t>        </a:t>
            </a:r>
            <a:r>
              <a:rPr lang="en-US" altLang="zh-CN" dirty="0"/>
              <a:t>C++</a:t>
            </a:r>
            <a:r>
              <a:rPr lang="zh-CN" altLang="en-US" dirty="0"/>
              <a:t>中有</a:t>
            </a:r>
            <a:r>
              <a:rPr lang="en-US" altLang="zh-CN" dirty="0" err="1">
                <a:solidFill>
                  <a:srgbClr val="C00000"/>
                </a:solidFill>
              </a:rPr>
              <a:t>bool</a:t>
            </a:r>
            <a:r>
              <a:rPr lang="zh-CN" altLang="en-US" dirty="0"/>
              <a:t>类型和</a:t>
            </a:r>
            <a:r>
              <a:rPr lang="en-US" altLang="zh-CN" dirty="0">
                <a:solidFill>
                  <a:srgbClr val="C00000"/>
                </a:solidFill>
              </a:rPr>
              <a:t>true/false</a:t>
            </a:r>
            <a:r>
              <a:rPr lang="zh-CN" altLang="en-US" dirty="0"/>
              <a:t>值，</a:t>
            </a:r>
            <a:r>
              <a:rPr lang="en-US" altLang="zh-CN" dirty="0"/>
              <a:t>C</a:t>
            </a:r>
            <a:r>
              <a:rPr lang="zh-CN" altLang="en-US" dirty="0"/>
              <a:t>中则没有。在</a:t>
            </a:r>
            <a:r>
              <a:rPr lang="en-US" altLang="zh-CN" dirty="0"/>
              <a:t>C</a:t>
            </a:r>
            <a:r>
              <a:rPr lang="zh-CN" altLang="en-US" dirty="0"/>
              <a:t>中，非零即为真，零就是假。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85720" y="5590981"/>
            <a:ext cx="61478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A3</a:t>
            </a:r>
            <a:r>
              <a:rPr lang="zh-CN" altLang="en-US" b="1" dirty="0"/>
              <a:t>、函数参数默认值</a:t>
            </a:r>
            <a:endParaRPr lang="en-US" altLang="zh-CN" b="1" dirty="0"/>
          </a:p>
          <a:p>
            <a:r>
              <a:rPr lang="en-US" altLang="zh-CN" dirty="0"/>
              <a:t>        C</a:t>
            </a:r>
            <a:r>
              <a:rPr lang="zh-CN" altLang="en-US" dirty="0"/>
              <a:t>语言中的函数不能有参数默认值，在</a:t>
            </a:r>
            <a:r>
              <a:rPr lang="en-US" altLang="zh-CN" dirty="0"/>
              <a:t>C++</a:t>
            </a:r>
            <a:r>
              <a:rPr lang="zh-CN" altLang="en-US" dirty="0"/>
              <a:t>中可以有。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00166" y="1824889"/>
            <a:ext cx="62865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A4</a:t>
            </a:r>
            <a:r>
              <a:rPr lang="zh-CN" altLang="en-US" b="1" dirty="0"/>
              <a:t>、结构体</a:t>
            </a:r>
            <a:r>
              <a:rPr lang="en-US" altLang="zh-CN" b="1" dirty="0"/>
              <a:t>(</a:t>
            </a:r>
            <a:r>
              <a:rPr lang="en-US" altLang="zh-CN" b="1" dirty="0" err="1">
                <a:solidFill>
                  <a:srgbClr val="C00000"/>
                </a:solidFill>
              </a:rPr>
              <a:t>struct</a:t>
            </a:r>
            <a:r>
              <a:rPr lang="en-US" altLang="zh-CN" b="1" dirty="0"/>
              <a:t>)/</a:t>
            </a:r>
            <a:r>
              <a:rPr lang="zh-CN" altLang="en-US" b="1" dirty="0"/>
              <a:t>枚举型</a:t>
            </a:r>
            <a:r>
              <a:rPr lang="en-US" altLang="zh-CN" b="1" dirty="0"/>
              <a:t>(</a:t>
            </a:r>
            <a:r>
              <a:rPr lang="en-US" altLang="zh-CN" b="1" dirty="0" err="1">
                <a:solidFill>
                  <a:srgbClr val="C00000"/>
                </a:solidFill>
              </a:rPr>
              <a:t>enum</a:t>
            </a:r>
            <a:r>
              <a:rPr lang="en-US" altLang="zh-CN" b="1" dirty="0"/>
              <a:t>)/</a:t>
            </a:r>
            <a:r>
              <a:rPr lang="zh-CN" altLang="en-US" b="1" dirty="0"/>
              <a:t>联合体型</a:t>
            </a:r>
            <a:r>
              <a:rPr lang="en-US" altLang="zh-CN" b="1" dirty="0"/>
              <a:t>(</a:t>
            </a:r>
            <a:r>
              <a:rPr lang="en-US" altLang="zh-CN" b="1" dirty="0">
                <a:solidFill>
                  <a:srgbClr val="C00000"/>
                </a:solidFill>
              </a:rPr>
              <a:t>union</a:t>
            </a:r>
            <a:r>
              <a:rPr lang="en-US" altLang="zh-CN" b="1" dirty="0"/>
              <a:t>)</a:t>
            </a:r>
            <a:r>
              <a:rPr lang="zh-CN" altLang="en-US" b="1" dirty="0"/>
              <a:t>的定义</a:t>
            </a:r>
          </a:p>
          <a:p>
            <a:r>
              <a:rPr lang="zh-CN" altLang="en-US" dirty="0"/>
              <a:t>   用</a:t>
            </a:r>
            <a:r>
              <a:rPr lang="en-US" altLang="zh-CN" dirty="0" err="1">
                <a:solidFill>
                  <a:srgbClr val="C00000"/>
                </a:solidFill>
              </a:rPr>
              <a:t>struct</a:t>
            </a:r>
            <a:r>
              <a:rPr lang="zh-CN" altLang="en-US" dirty="0"/>
              <a:t>定义变量</a:t>
            </a:r>
          </a:p>
          <a:p>
            <a:r>
              <a:rPr lang="zh-CN" altLang="en-US" dirty="0"/>
              <a:t>         </a:t>
            </a:r>
            <a:r>
              <a:rPr lang="en-US" altLang="zh-CN" dirty="0" err="1">
                <a:solidFill>
                  <a:srgbClr val="C00000"/>
                </a:solidFill>
              </a:rPr>
              <a:t>struct</a:t>
            </a:r>
            <a:r>
              <a:rPr lang="en-US" altLang="zh-CN" dirty="0"/>
              <a:t> </a:t>
            </a:r>
            <a:r>
              <a:rPr lang="en-US" altLang="zh-CN" dirty="0" err="1"/>
              <a:t>mystruct</a:t>
            </a:r>
            <a:r>
              <a:rPr lang="en-US" altLang="zh-CN" dirty="0"/>
              <a:t> {</a:t>
            </a:r>
          </a:p>
          <a:p>
            <a:r>
              <a:rPr lang="en-US" altLang="zh-CN" dirty="0"/>
              <a:t>     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</a:t>
            </a:r>
            <a:r>
              <a:rPr lang="en-US" altLang="zh-CN" dirty="0">
                <a:solidFill>
                  <a:srgbClr val="C00000"/>
                </a:solidFill>
              </a:rPr>
              <a:t>float</a:t>
            </a:r>
            <a:r>
              <a:rPr lang="en-US" altLang="zh-CN" dirty="0"/>
              <a:t> x;</a:t>
            </a:r>
          </a:p>
          <a:p>
            <a:r>
              <a:rPr lang="en-US" altLang="zh-CN" dirty="0"/>
              <a:t>         }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在</a:t>
            </a:r>
            <a:r>
              <a:rPr lang="en-US" altLang="zh-CN" dirty="0"/>
              <a:t>C</a:t>
            </a:r>
            <a:r>
              <a:rPr lang="zh-CN" altLang="en-US" dirty="0"/>
              <a:t>中声明变量要这么写：</a:t>
            </a:r>
            <a:r>
              <a:rPr lang="en-US" altLang="zh-CN" dirty="0" err="1">
                <a:solidFill>
                  <a:srgbClr val="C00000"/>
                </a:solidFill>
              </a:rPr>
              <a:t>struct</a:t>
            </a:r>
            <a:r>
              <a:rPr lang="en-US" altLang="zh-CN" dirty="0"/>
              <a:t> </a:t>
            </a:r>
            <a:r>
              <a:rPr lang="en-US" altLang="zh-CN" dirty="0" err="1"/>
              <a:t>mystruct</a:t>
            </a:r>
            <a:r>
              <a:rPr lang="en-US" altLang="zh-CN" dirty="0"/>
              <a:t> a;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而在</a:t>
            </a:r>
            <a:r>
              <a:rPr lang="en-US" altLang="zh-CN" dirty="0"/>
              <a:t>C++</a:t>
            </a:r>
            <a:r>
              <a:rPr lang="zh-CN" altLang="en-US" dirty="0"/>
              <a:t>中不用写</a:t>
            </a:r>
            <a:r>
              <a:rPr lang="en-US" altLang="zh-CN" dirty="0" err="1">
                <a:solidFill>
                  <a:srgbClr val="C00000"/>
                </a:solidFill>
              </a:rPr>
              <a:t>struct</a:t>
            </a:r>
            <a:r>
              <a:rPr lang="zh-CN" altLang="en-US" dirty="0"/>
              <a:t>，即</a:t>
            </a:r>
            <a:r>
              <a:rPr lang="en-US" altLang="zh-CN" dirty="0" err="1"/>
              <a:t>mystruct</a:t>
            </a:r>
            <a:r>
              <a:rPr lang="en-US" altLang="zh-CN" dirty="0"/>
              <a:t> a;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一种兼容的用法是：</a:t>
            </a:r>
          </a:p>
          <a:p>
            <a:r>
              <a:rPr lang="zh-CN" altLang="en-US" dirty="0"/>
              <a:t>          </a:t>
            </a:r>
            <a:r>
              <a:rPr lang="en-US" altLang="zh-CN" dirty="0" err="1">
                <a:solidFill>
                  <a:srgbClr val="C00000"/>
                </a:solidFill>
              </a:rPr>
              <a:t>typedef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C00000"/>
                </a:solidFill>
              </a:rPr>
              <a:t>struct</a:t>
            </a:r>
            <a:r>
              <a:rPr lang="en-US" altLang="zh-CN" dirty="0"/>
              <a:t> _</a:t>
            </a:r>
            <a:r>
              <a:rPr lang="en-US" altLang="zh-CN" dirty="0" err="1"/>
              <a:t>mystruct</a:t>
            </a:r>
            <a:r>
              <a:rPr lang="en-US" altLang="zh-CN" dirty="0"/>
              <a:t> {</a:t>
            </a:r>
          </a:p>
          <a:p>
            <a:r>
              <a:rPr lang="en-US" altLang="zh-CN" dirty="0"/>
              <a:t>       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             </a:t>
            </a:r>
            <a:r>
              <a:rPr lang="en-US" altLang="zh-CN" dirty="0">
                <a:solidFill>
                  <a:srgbClr val="C00000"/>
                </a:solidFill>
              </a:rPr>
              <a:t>float</a:t>
            </a:r>
            <a:r>
              <a:rPr lang="en-US" altLang="zh-CN" dirty="0"/>
              <a:t> x;</a:t>
            </a:r>
          </a:p>
          <a:p>
            <a:r>
              <a:rPr lang="en-US" altLang="zh-CN" dirty="0"/>
              <a:t>          } </a:t>
            </a:r>
            <a:r>
              <a:rPr lang="en-US" altLang="zh-CN" dirty="0" err="1"/>
              <a:t>mystruct</a:t>
            </a:r>
            <a:r>
              <a:rPr lang="en-US" altLang="zh-CN" dirty="0"/>
              <a:t>;</a:t>
            </a:r>
          </a:p>
          <a:p>
            <a:r>
              <a:rPr lang="en-US" altLang="zh-CN" dirty="0"/>
              <a:t>   </a:t>
            </a:r>
            <a:r>
              <a:rPr lang="zh-CN" altLang="en-US" dirty="0"/>
              <a:t>然后在</a:t>
            </a:r>
            <a:r>
              <a:rPr lang="en-US" altLang="zh-CN" dirty="0"/>
              <a:t>C</a:t>
            </a:r>
            <a:r>
              <a:rPr lang="zh-CN" altLang="en-US" dirty="0"/>
              <a:t>中可以用“</a:t>
            </a:r>
            <a:r>
              <a:rPr lang="en-US" altLang="zh-CN" dirty="0" err="1"/>
              <a:t>mystruct</a:t>
            </a:r>
            <a:r>
              <a:rPr lang="en-US" altLang="zh-CN" dirty="0"/>
              <a:t> a;</a:t>
            </a:r>
            <a:r>
              <a:rPr lang="zh-CN" altLang="en-US" dirty="0"/>
              <a:t>”声明变量。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C</a:t>
            </a:r>
            <a:r>
              <a:rPr lang="zh-CN" altLang="en-US" dirty="0"/>
              <a:t>和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357290" y="2285992"/>
            <a:ext cx="6673622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A5</a:t>
            </a:r>
            <a:r>
              <a:rPr lang="zh-CN" altLang="en-US" b="1" dirty="0"/>
              <a:t>、类型强制转换</a:t>
            </a:r>
            <a:endParaRPr lang="en-US" altLang="zh-CN" dirty="0"/>
          </a:p>
          <a:p>
            <a:r>
              <a:rPr lang="en-US" altLang="zh-CN" dirty="0"/>
              <a:t>         C</a:t>
            </a:r>
            <a:r>
              <a:rPr lang="zh-CN" altLang="en-US" dirty="0"/>
              <a:t>语言必须将类型括起来，</a:t>
            </a:r>
            <a:r>
              <a:rPr lang="en-US" altLang="zh-CN" dirty="0"/>
              <a:t>C++</a:t>
            </a:r>
            <a:r>
              <a:rPr lang="zh-CN" altLang="en-US" dirty="0"/>
              <a:t>可以将变量括起来。例如，</a:t>
            </a:r>
          </a:p>
          <a:p>
            <a:r>
              <a:rPr lang="zh-CN" altLang="en-US" dirty="0"/>
              <a:t>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(a)</a:t>
            </a:r>
            <a:r>
              <a:rPr lang="zh-CN" altLang="en-US" dirty="0"/>
              <a:t>在</a:t>
            </a:r>
            <a:r>
              <a:rPr lang="en-US" altLang="zh-CN" dirty="0"/>
              <a:t>C++</a:t>
            </a:r>
            <a:r>
              <a:rPr lang="zh-CN" altLang="en-US" dirty="0"/>
              <a:t>中是正确的，但是在</a:t>
            </a:r>
            <a:r>
              <a:rPr lang="en-US" altLang="zh-CN" dirty="0"/>
              <a:t>C</a:t>
            </a:r>
            <a:r>
              <a:rPr lang="zh-CN" altLang="en-US" dirty="0"/>
              <a:t>语言中是错误的，</a:t>
            </a:r>
            <a:endParaRPr lang="en-US" altLang="zh-CN" dirty="0"/>
          </a:p>
          <a:p>
            <a:r>
              <a:rPr lang="en-US" altLang="zh-CN" dirty="0"/>
              <a:t>         </a:t>
            </a:r>
            <a:r>
              <a:rPr lang="zh-CN" altLang="en-US" dirty="0"/>
              <a:t>必须写为</a:t>
            </a:r>
            <a:r>
              <a:rPr lang="en-US" altLang="zh-CN" dirty="0"/>
              <a:t>(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)a</a:t>
            </a:r>
            <a:r>
              <a:rPr lang="zh-CN" altLang="en-US" dirty="0"/>
              <a:t>，或者</a:t>
            </a:r>
            <a:r>
              <a:rPr lang="en-US" altLang="zh-CN" dirty="0"/>
              <a:t>(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)(a)</a:t>
            </a:r>
          </a:p>
          <a:p>
            <a:endParaRPr lang="zh-CN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57290" y="4000504"/>
            <a:ext cx="511550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A6</a:t>
            </a:r>
            <a:r>
              <a:rPr lang="zh-CN" altLang="en-US" b="1" dirty="0"/>
              <a:t>、赋值</a:t>
            </a:r>
          </a:p>
          <a:p>
            <a:r>
              <a:rPr lang="zh-CN" altLang="en-US" dirty="0"/>
              <a:t>        </a:t>
            </a:r>
            <a:r>
              <a:rPr lang="en-US" altLang="zh-CN" dirty="0"/>
              <a:t>C</a:t>
            </a:r>
            <a:r>
              <a:rPr lang="zh-CN" altLang="en-US" dirty="0"/>
              <a:t>语言中的赋值只有一种，即</a:t>
            </a:r>
            <a:r>
              <a:rPr lang="en-US" altLang="zh-CN" dirty="0"/>
              <a:t>=</a:t>
            </a:r>
          </a:p>
          <a:p>
            <a:r>
              <a:rPr lang="en-US" altLang="zh-CN" dirty="0"/>
              <a:t>        C++</a:t>
            </a:r>
            <a:r>
              <a:rPr lang="zh-CN" altLang="en-US" dirty="0"/>
              <a:t>中除了使用</a:t>
            </a:r>
            <a:r>
              <a:rPr lang="en-US" altLang="zh-CN" dirty="0"/>
              <a:t>=</a:t>
            </a:r>
            <a:r>
              <a:rPr lang="zh-CN" altLang="en-US" dirty="0"/>
              <a:t>外，还可以使用</a:t>
            </a:r>
            <a:r>
              <a:rPr lang="en-US" altLang="zh-CN" dirty="0"/>
              <a:t>()</a:t>
            </a:r>
            <a:r>
              <a:rPr lang="zh-CN" altLang="en-US" dirty="0"/>
              <a:t>。例如，</a:t>
            </a:r>
            <a:endParaRPr lang="en-US" altLang="zh-CN" dirty="0"/>
          </a:p>
          <a:p>
            <a:r>
              <a:rPr lang="en-US" altLang="zh-CN" dirty="0"/>
              <a:t>                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 x(5);  //</a:t>
            </a:r>
            <a:r>
              <a:rPr lang="zh-CN" altLang="en-US" dirty="0"/>
              <a:t>等价于：</a:t>
            </a:r>
            <a:r>
              <a:rPr lang="en-US" altLang="zh-CN" dirty="0"/>
              <a:t> </a:t>
            </a:r>
            <a:r>
              <a:rPr lang="en-US" altLang="zh-CN" dirty="0" err="1">
                <a:solidFill>
                  <a:srgbClr val="C00000"/>
                </a:solidFill>
              </a:rPr>
              <a:t>int</a:t>
            </a:r>
            <a:r>
              <a:rPr lang="en-US" altLang="zh-CN" dirty="0"/>
              <a:t> x=5;</a:t>
            </a:r>
          </a:p>
          <a:p>
            <a:endParaRPr lang="zh-CN" alt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附录</a:t>
            </a:r>
            <a:r>
              <a:rPr lang="en-US" altLang="zh-CN" dirty="0"/>
              <a:t>B</a:t>
            </a:r>
            <a:r>
              <a:rPr lang="zh-CN" altLang="en-US" dirty="0"/>
              <a:t>：调试内核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make clean debug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2492896"/>
            <a:ext cx="6231775" cy="39604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1880" y="2996952"/>
            <a:ext cx="3705597" cy="1142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0194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/>
          <p:nvPr/>
        </p:nvGrpSpPr>
        <p:grpSpPr>
          <a:xfrm>
            <a:off x="1619672" y="1028696"/>
            <a:ext cx="6115050" cy="4981575"/>
            <a:chOff x="1713714" y="1028696"/>
            <a:chExt cx="6115050" cy="4981575"/>
          </a:xfrm>
        </p:grpSpPr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13714" y="1028696"/>
              <a:ext cx="6115050" cy="4981575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2169609" y="2719263"/>
              <a:ext cx="2232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2169609" y="3176550"/>
              <a:ext cx="360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169609" y="3942901"/>
              <a:ext cx="360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/>
            <p:cNvSpPr/>
            <p:nvPr/>
          </p:nvSpPr>
          <p:spPr>
            <a:xfrm>
              <a:off x="2169609" y="4697620"/>
              <a:ext cx="936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/>
            <p:cNvSpPr/>
            <p:nvPr/>
          </p:nvSpPr>
          <p:spPr>
            <a:xfrm>
              <a:off x="2169609" y="5004469"/>
              <a:ext cx="936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3707904" y="4599262"/>
              <a:ext cx="25442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在函数</a:t>
              </a:r>
              <a:r>
                <a:rPr lang="en-US" altLang="zh-CN" dirty="0">
                  <a:solidFill>
                    <a:srgbClr val="FF0000"/>
                  </a:solidFill>
                </a:rPr>
                <a:t>entry</a:t>
              </a:r>
              <a:r>
                <a:rPr lang="zh-CN" altLang="en-US" dirty="0">
                  <a:solidFill>
                    <a:srgbClr val="FF0000"/>
                  </a:solidFill>
                </a:rPr>
                <a:t>处设置断点</a:t>
              </a: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3707904" y="4906111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继续运行</a:t>
              </a: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4788024" y="2620905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连接到</a:t>
              </a:r>
              <a:r>
                <a:rPr lang="en-US" altLang="zh-CN" dirty="0">
                  <a:solidFill>
                    <a:srgbClr val="FF0000"/>
                  </a:solidFill>
                </a:rPr>
                <a:t>QEMU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42270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763688" y="0"/>
            <a:ext cx="5760640" cy="6858000"/>
            <a:chOff x="1763688" y="0"/>
            <a:chExt cx="576064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 rotWithShape="1">
            <a:blip r:embed="rId2"/>
            <a:srcRect r="4211"/>
            <a:stretch/>
          </p:blipFill>
          <p:spPr>
            <a:xfrm>
              <a:off x="1763688" y="0"/>
              <a:ext cx="5760640" cy="6858000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2015857" y="404664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矩形 7"/>
            <p:cNvSpPr/>
            <p:nvPr/>
          </p:nvSpPr>
          <p:spPr>
            <a:xfrm>
              <a:off x="2015857" y="3446058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2015857" y="3671374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2015857" y="4615964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2015857" y="5787846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/>
            <p:cNvSpPr/>
            <p:nvPr/>
          </p:nvSpPr>
          <p:spPr>
            <a:xfrm>
              <a:off x="2015857" y="5985155"/>
              <a:ext cx="1080000" cy="172616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2015857" y="6208737"/>
              <a:ext cx="1080000" cy="460623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4061405" y="306306"/>
              <a:ext cx="185178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反汇编函数</a:t>
              </a:r>
              <a:r>
                <a:rPr lang="en-US" altLang="zh-CN" dirty="0">
                  <a:solidFill>
                    <a:srgbClr val="FF0000"/>
                  </a:solidFill>
                </a:rPr>
                <a:t>entry</a:t>
              </a:r>
              <a:endParaRPr lang="zh-CN" altLang="en-US" dirty="0">
                <a:solidFill>
                  <a:srgbClr val="FF0000"/>
                </a:solidFill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600033" y="3347700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单条指令（进入函数）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600033" y="3573016"/>
              <a:ext cx="2574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单条指令（跳过函数）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557349" y="4517606"/>
              <a:ext cx="133882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显示源代码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511917" y="5689488"/>
              <a:ext cx="2492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单条语句（进入函数）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518279" y="5886797"/>
              <a:ext cx="257474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单条语句（跳过函数）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471040" y="6254382"/>
              <a:ext cx="3647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打印变量的值，还可以用表达式哦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502798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30142" y="0"/>
            <a:ext cx="7494186" cy="6858000"/>
            <a:chOff x="30142" y="0"/>
            <a:chExt cx="7494186" cy="6858000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 rotWithShape="1">
            <a:blip r:embed="rId2"/>
            <a:srcRect r="23187" b="7392"/>
            <a:stretch/>
          </p:blipFill>
          <p:spPr>
            <a:xfrm>
              <a:off x="2123728" y="0"/>
              <a:ext cx="5400600" cy="6858000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2449458" y="436660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矩形 6"/>
            <p:cNvSpPr/>
            <p:nvPr/>
          </p:nvSpPr>
          <p:spPr>
            <a:xfrm>
              <a:off x="2449458" y="1605402"/>
              <a:ext cx="1449802" cy="114978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9" name="矩形 8"/>
            <p:cNvSpPr/>
            <p:nvPr/>
          </p:nvSpPr>
          <p:spPr>
            <a:xfrm>
              <a:off x="2449458" y="3621454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矩形 9"/>
            <p:cNvSpPr/>
            <p:nvPr/>
          </p:nvSpPr>
          <p:spPr>
            <a:xfrm>
              <a:off x="2449458" y="3827170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1" name="矩形 10"/>
            <p:cNvSpPr/>
            <p:nvPr/>
          </p:nvSpPr>
          <p:spPr>
            <a:xfrm>
              <a:off x="2449458" y="4042142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/>
            <p:cNvSpPr/>
            <p:nvPr/>
          </p:nvSpPr>
          <p:spPr>
            <a:xfrm>
              <a:off x="2449458" y="4605387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4" name="矩形 13"/>
            <p:cNvSpPr/>
            <p:nvPr/>
          </p:nvSpPr>
          <p:spPr>
            <a:xfrm>
              <a:off x="2449458" y="6103703"/>
              <a:ext cx="1087351" cy="171961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矩形 14"/>
            <p:cNvSpPr/>
            <p:nvPr/>
          </p:nvSpPr>
          <p:spPr>
            <a:xfrm>
              <a:off x="2449458" y="1720380"/>
              <a:ext cx="1087351" cy="114978"/>
            </a:xfrm>
            <a:prstGeom prst="rect">
              <a:avLst/>
            </a:prstGeom>
            <a:noFill/>
            <a:ln w="31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609428" y="338675"/>
              <a:ext cx="2045152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查看已设置的断点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955641" y="1280715"/>
              <a:ext cx="3568687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删除断点</a:t>
              </a:r>
              <a:r>
                <a:rPr lang="en-US" altLang="zh-CN" dirty="0">
                  <a:solidFill>
                    <a:srgbClr val="FF0000"/>
                  </a:solidFill>
                </a:rPr>
                <a:t>1</a:t>
              </a:r>
              <a:r>
                <a:rPr lang="zh-CN" altLang="en-US" dirty="0">
                  <a:solidFill>
                    <a:srgbClr val="FF0000"/>
                  </a:solidFill>
                </a:rPr>
                <a:t>，多个断点用空格分隔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3955641" y="1711124"/>
              <a:ext cx="1838571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查看</a:t>
              </a:r>
              <a:r>
                <a:rPr lang="en-US" altLang="zh-CN" dirty="0">
                  <a:solidFill>
                    <a:srgbClr val="FF0000"/>
                  </a:solidFill>
                </a:rPr>
                <a:t>CPU</a:t>
              </a:r>
              <a:r>
                <a:rPr lang="zh-CN" altLang="en-US" dirty="0">
                  <a:solidFill>
                    <a:srgbClr val="FF0000"/>
                  </a:solidFill>
                </a:rPr>
                <a:t>寄存器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3762865" y="3523470"/>
              <a:ext cx="2509959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可以直接引用寄存器哦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3762865" y="3729185"/>
              <a:ext cx="2303379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查看栈顶的</a:t>
              </a:r>
              <a:r>
                <a:rPr lang="en-US" altLang="zh-CN" dirty="0">
                  <a:solidFill>
                    <a:srgbClr val="FF0000"/>
                  </a:solidFill>
                </a:rPr>
                <a:t>16</a:t>
              </a:r>
              <a:r>
                <a:rPr lang="zh-CN" altLang="en-US" dirty="0">
                  <a:solidFill>
                    <a:srgbClr val="FF0000"/>
                  </a:solidFill>
                </a:rPr>
                <a:t>个字节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3762865" y="3944157"/>
              <a:ext cx="29931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反汇编从</a:t>
              </a:r>
              <a:r>
                <a:rPr lang="en-US" altLang="zh-CN" dirty="0">
                  <a:solidFill>
                    <a:srgbClr val="FF0000"/>
                  </a:solidFill>
                </a:rPr>
                <a:t>EIP</a:t>
              </a:r>
              <a:r>
                <a:rPr lang="zh-CN" altLang="en-US" dirty="0">
                  <a:solidFill>
                    <a:srgbClr val="FF0000"/>
                  </a:solidFill>
                </a:rPr>
                <a:t>开始的</a:t>
              </a:r>
              <a:r>
                <a:rPr lang="en-US" altLang="zh-CN" dirty="0">
                  <a:solidFill>
                    <a:srgbClr val="FF0000"/>
                  </a:solidFill>
                </a:rPr>
                <a:t>4</a:t>
              </a:r>
              <a:r>
                <a:rPr lang="zh-CN" altLang="en-US" dirty="0">
                  <a:solidFill>
                    <a:srgbClr val="FF0000"/>
                  </a:solidFill>
                </a:rPr>
                <a:t>条指令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3762865" y="4507402"/>
              <a:ext cx="1115538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获取帮助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3762865" y="6005719"/>
              <a:ext cx="1115538" cy="3679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退出调试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30142" y="4506000"/>
              <a:ext cx="194155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FF0000"/>
                  </a:solidFill>
                </a:rPr>
                <a:t>命令</a:t>
              </a:r>
              <a:r>
                <a:rPr lang="en-US" altLang="zh-CN" dirty="0">
                  <a:solidFill>
                    <a:srgbClr val="FF0000"/>
                  </a:solidFill>
                </a:rPr>
                <a:t>x</a:t>
              </a:r>
              <a:r>
                <a:rPr lang="zh-CN" altLang="en-US" dirty="0">
                  <a:solidFill>
                    <a:srgbClr val="FF0000"/>
                  </a:solidFill>
                </a:rPr>
                <a:t>的格式说明</a:t>
              </a:r>
            </a:p>
          </p:txBody>
        </p:sp>
        <p:cxnSp>
          <p:nvCxnSpPr>
            <p:cNvPr id="4" name="肘形连接符 3"/>
            <p:cNvCxnSpPr/>
            <p:nvPr/>
          </p:nvCxnSpPr>
          <p:spPr>
            <a:xfrm>
              <a:off x="1979752" y="4018120"/>
              <a:ext cx="252000" cy="1260000"/>
            </a:xfrm>
            <a:prstGeom prst="bentConnector3">
              <a:avLst>
                <a:gd name="adj1" fmla="val -39601"/>
              </a:avLst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5" name="左大括号 24"/>
            <p:cNvSpPr/>
            <p:nvPr/>
          </p:nvSpPr>
          <p:spPr>
            <a:xfrm>
              <a:off x="1971740" y="3829149"/>
              <a:ext cx="440020" cy="386933"/>
            </a:xfrm>
            <a:prstGeom prst="leftBrace">
              <a:avLst/>
            </a:prstGeom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912004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1416083"/>
              </p:ext>
            </p:extLst>
          </p:nvPr>
        </p:nvGraphicFramePr>
        <p:xfrm>
          <a:off x="0" y="1"/>
          <a:ext cx="9144000" cy="683393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1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3722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7429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常用的</a:t>
                      </a:r>
                      <a:r>
                        <a:rPr lang="en-US" altLang="zh-CN" dirty="0">
                          <a:solidFill>
                            <a:schemeClr val="tx1"/>
                          </a:solidFill>
                        </a:rPr>
                        <a:t>GDB</a:t>
                      </a:r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命令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>
                          <a:solidFill>
                            <a:schemeClr val="tx1"/>
                          </a:solidFill>
                        </a:rPr>
                        <a:t>解释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3001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break </a:t>
                      </a:r>
                      <a:r>
                        <a:rPr lang="en-US" b="0" i="1" dirty="0">
                          <a:effectLst/>
                        </a:rPr>
                        <a:t>location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Set a breakpoint at a location, line number, or file (e.g. "main", "5", or "hello.c:23")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27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watch </a:t>
                      </a:r>
                      <a:r>
                        <a:rPr lang="en-US" altLang="zh-CN" b="0" i="1" dirty="0" err="1">
                          <a:effectLst/>
                        </a:rPr>
                        <a:t>var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Break when a variable is written to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9278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effectLst/>
                        </a:rPr>
                        <a:t>rwatch</a:t>
                      </a:r>
                      <a:r>
                        <a:rPr lang="en-US" b="1" dirty="0">
                          <a:effectLst/>
                        </a:rPr>
                        <a:t> </a:t>
                      </a:r>
                      <a:r>
                        <a:rPr lang="en-US" b="0" i="1" dirty="0" err="1">
                          <a:effectLst/>
                        </a:rPr>
                        <a:t>var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Break when a variable is read from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9278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effectLst/>
                        </a:rPr>
                        <a:t>awatch</a:t>
                      </a:r>
                      <a:r>
                        <a:rPr lang="en-US" b="1" dirty="0">
                          <a:effectLst/>
                        </a:rPr>
                        <a:t> </a:t>
                      </a:r>
                      <a:r>
                        <a:rPr lang="en-US" b="0" i="1" dirty="0" err="1">
                          <a:effectLst/>
                        </a:rPr>
                        <a:t>var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Break when a variable is written to or read from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7429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finish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Run until the end of the current function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018573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display </a:t>
                      </a:r>
                      <a:r>
                        <a:rPr lang="en-US" b="0" i="1" dirty="0">
                          <a:effectLst/>
                        </a:rPr>
                        <a:t>expression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Display the value of an expression every step of the program—the expression must make sense in the current scope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9278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info display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Show a list of expressions currently being displayed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29278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effectLst/>
                        </a:rPr>
                        <a:t>undisplay</a:t>
                      </a:r>
                      <a:r>
                        <a:rPr lang="en-US" b="1" dirty="0">
                          <a:effectLst/>
                        </a:rPr>
                        <a:t> </a:t>
                      </a:r>
                      <a:r>
                        <a:rPr lang="en-US" b="0" i="1" dirty="0" err="1">
                          <a:effectLst/>
                        </a:rPr>
                        <a:t>num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Stop showing an expression identified by its number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713001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effectLst/>
                        </a:rPr>
                        <a:t>printf</a:t>
                      </a:r>
                      <a:r>
                        <a:rPr lang="en-US" b="1" dirty="0">
                          <a:effectLst/>
                        </a:rPr>
                        <a:t> </a:t>
                      </a:r>
                      <a:r>
                        <a:rPr lang="en-US" b="0" i="1" dirty="0" err="1">
                          <a:effectLst/>
                        </a:rPr>
                        <a:t>fmt</a:t>
                      </a:r>
                      <a:r>
                        <a:rPr lang="en-US" b="1" dirty="0">
                          <a:effectLst/>
                        </a:rPr>
                        <a:t> </a:t>
                      </a:r>
                      <a:r>
                        <a:rPr lang="en-US" b="0" i="1" dirty="0">
                          <a:effectLst/>
                        </a:rPr>
                        <a:t>expressions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Do some formatted output with </a:t>
                      </a:r>
                      <a:r>
                        <a:rPr lang="en-US" dirty="0" err="1"/>
                        <a:t>printf</a:t>
                      </a:r>
                      <a:r>
                        <a:rPr lang="en-US" dirty="0"/>
                        <a:t>() e.g. </a:t>
                      </a:r>
                      <a:r>
                        <a:rPr lang="en-US" dirty="0" err="1"/>
                        <a:t>printf</a:t>
                      </a:r>
                      <a:r>
                        <a:rPr lang="en-US" dirty="0"/>
                        <a:t> "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 = %d, p = %s\n", </a:t>
                      </a:r>
                      <a:r>
                        <a:rPr lang="en-US" dirty="0" err="1"/>
                        <a:t>i</a:t>
                      </a:r>
                      <a:r>
                        <a:rPr lang="en-US" dirty="0"/>
                        <a:t>, p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613255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set variable </a:t>
                      </a:r>
                      <a:r>
                        <a:rPr lang="en-US" b="0" i="1" dirty="0">
                          <a:effectLst/>
                        </a:rPr>
                        <a:t>expression</a:t>
                      </a:r>
                      <a:endParaRPr lang="en-US" b="0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Set a variable to value, e.g. set variable x</a:t>
                      </a:r>
                      <a:r>
                        <a:rPr lang="en-US" altLang="zh-CN" dirty="0"/>
                        <a:t>=</a:t>
                      </a:r>
                      <a:r>
                        <a:rPr lang="en-US" dirty="0"/>
                        <a:t>20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407429">
                <a:tc>
                  <a:txBody>
                    <a:bodyPr/>
                    <a:lstStyle/>
                    <a:p>
                      <a:pPr algn="l"/>
                      <a:r>
                        <a:rPr lang="en-US" b="1" dirty="0" err="1">
                          <a:effectLst/>
                        </a:rPr>
                        <a:t>backtrace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Show the call stack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407429">
                <a:tc>
                  <a:txBody>
                    <a:bodyPr/>
                    <a:lstStyle/>
                    <a:p>
                      <a:pPr algn="l"/>
                      <a:r>
                        <a:rPr lang="en-US" b="1" dirty="0">
                          <a:effectLst/>
                        </a:rPr>
                        <a:t>info all-registers</a:t>
                      </a:r>
                      <a:endParaRPr lang="en-US" dirty="0">
                        <a:effectLst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Dump all registers to screen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4340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C069676-0F10-A84D-B8F9-64200F9A00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1680" y="1105475"/>
            <a:ext cx="5907558" cy="5755498"/>
          </a:xfrm>
          <a:prstGeom prst="rect">
            <a:avLst/>
          </a:prstGeom>
        </p:spPr>
      </p:pic>
      <p:sp>
        <p:nvSpPr>
          <p:cNvPr id="5" name="标题 1">
            <a:extLst>
              <a:ext uri="{FF2B5EF4-FFF2-40B4-BE49-F238E27FC236}">
                <a16:creationId xmlns:a16="http://schemas.microsoft.com/office/drawing/2014/main" id="{782ECE2C-F5EE-5B45-8522-CF6A1FBF9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zh-CN" altLang="en-US" dirty="0"/>
              <a:t>附录</a:t>
            </a:r>
            <a:r>
              <a:rPr lang="en-US" altLang="zh-CN" dirty="0"/>
              <a:t>C</a:t>
            </a:r>
            <a:r>
              <a:rPr lang="zh-CN" altLang="en-US" dirty="0"/>
              <a:t>：触发异常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506DF5F-6481-2A46-9BF1-63C2A3C67646}"/>
              </a:ext>
            </a:extLst>
          </p:cNvPr>
          <p:cNvGrpSpPr/>
          <p:nvPr/>
        </p:nvGrpSpPr>
        <p:grpSpPr>
          <a:xfrm>
            <a:off x="971600" y="4847789"/>
            <a:ext cx="1080120" cy="1157230"/>
            <a:chOff x="971600" y="4841756"/>
            <a:chExt cx="1080120" cy="1157230"/>
          </a:xfrm>
        </p:grpSpPr>
        <p:cxnSp>
          <p:nvCxnSpPr>
            <p:cNvPr id="8" name="直线箭头连接符 7">
              <a:extLst>
                <a:ext uri="{FF2B5EF4-FFF2-40B4-BE49-F238E27FC236}">
                  <a16:creationId xmlns:a16="http://schemas.microsoft.com/office/drawing/2014/main" id="{606622EE-7E48-5E49-A82A-F46F35F4404A}"/>
                </a:ext>
              </a:extLst>
            </p:cNvPr>
            <p:cNvCxnSpPr>
              <a:cxnSpLocks/>
            </p:cNvCxnSpPr>
            <p:nvPr/>
          </p:nvCxnSpPr>
          <p:spPr>
            <a:xfrm>
              <a:off x="971600" y="4841756"/>
              <a:ext cx="108012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线箭头连接符 8">
              <a:extLst>
                <a:ext uri="{FF2B5EF4-FFF2-40B4-BE49-F238E27FC236}">
                  <a16:creationId xmlns:a16="http://schemas.microsoft.com/office/drawing/2014/main" id="{7CA17493-DA9B-3D45-B879-6317002E6569}"/>
                </a:ext>
              </a:extLst>
            </p:cNvPr>
            <p:cNvCxnSpPr>
              <a:cxnSpLocks/>
            </p:cNvCxnSpPr>
            <p:nvPr/>
          </p:nvCxnSpPr>
          <p:spPr>
            <a:xfrm>
              <a:off x="971600" y="4974621"/>
              <a:ext cx="108012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线箭头连接符 9">
              <a:extLst>
                <a:ext uri="{FF2B5EF4-FFF2-40B4-BE49-F238E27FC236}">
                  <a16:creationId xmlns:a16="http://schemas.microsoft.com/office/drawing/2014/main" id="{4E870A50-0CCA-1C4C-B143-CC7F5C15133A}"/>
                </a:ext>
              </a:extLst>
            </p:cNvPr>
            <p:cNvCxnSpPr>
              <a:cxnSpLocks/>
            </p:cNvCxnSpPr>
            <p:nvPr/>
          </p:nvCxnSpPr>
          <p:spPr>
            <a:xfrm>
              <a:off x="971600" y="5489828"/>
              <a:ext cx="108012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线箭头连接符 10">
              <a:extLst>
                <a:ext uri="{FF2B5EF4-FFF2-40B4-BE49-F238E27FC236}">
                  <a16:creationId xmlns:a16="http://schemas.microsoft.com/office/drawing/2014/main" id="{C082EC2C-5456-E148-8D1A-BC73CF2CFB90}"/>
                </a:ext>
              </a:extLst>
            </p:cNvPr>
            <p:cNvCxnSpPr>
              <a:cxnSpLocks/>
            </p:cNvCxnSpPr>
            <p:nvPr/>
          </p:nvCxnSpPr>
          <p:spPr>
            <a:xfrm>
              <a:off x="971600" y="5616644"/>
              <a:ext cx="108012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线箭头连接符 11">
              <a:extLst>
                <a:ext uri="{FF2B5EF4-FFF2-40B4-BE49-F238E27FC236}">
                  <a16:creationId xmlns:a16="http://schemas.microsoft.com/office/drawing/2014/main" id="{42571296-2AFF-AD40-A595-79E0DE887BD1}"/>
                </a:ext>
              </a:extLst>
            </p:cNvPr>
            <p:cNvCxnSpPr>
              <a:cxnSpLocks/>
            </p:cNvCxnSpPr>
            <p:nvPr/>
          </p:nvCxnSpPr>
          <p:spPr>
            <a:xfrm>
              <a:off x="971600" y="5998986"/>
              <a:ext cx="1080120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文本框 12">
            <a:extLst>
              <a:ext uri="{FF2B5EF4-FFF2-40B4-BE49-F238E27FC236}">
                <a16:creationId xmlns:a16="http://schemas.microsoft.com/office/drawing/2014/main" id="{B078B070-3827-FD4D-9E3D-0BC331E16FC7}"/>
              </a:ext>
            </a:extLst>
          </p:cNvPr>
          <p:cNvSpPr txBox="1"/>
          <p:nvPr/>
        </p:nvSpPr>
        <p:spPr>
          <a:xfrm>
            <a:off x="454930" y="4133743"/>
            <a:ext cx="29837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except</a:t>
            </a:r>
          </a:p>
          <a:p>
            <a:r>
              <a:rPr kumimoji="1" lang="en-US" altLang="zh-CN" dirty="0">
                <a:solidFill>
                  <a:srgbClr val="FF0000"/>
                </a:solidFill>
              </a:rPr>
              <a:t>ion</a:t>
            </a:r>
            <a:endParaRPr kumimoji="1" lang="zh-CN" altLang="en-US" dirty="0">
              <a:solidFill>
                <a:srgbClr val="FF0000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B4A76B76-B360-0149-80AE-B6291BFE4693}"/>
              </a:ext>
            </a:extLst>
          </p:cNvPr>
          <p:cNvSpPr txBox="1"/>
          <p:nvPr/>
        </p:nvSpPr>
        <p:spPr>
          <a:xfrm>
            <a:off x="87448" y="4410741"/>
            <a:ext cx="29837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Trigg</a:t>
            </a:r>
          </a:p>
          <a:p>
            <a:r>
              <a:rPr kumimoji="1" lang="en-US" altLang="zh-CN" dirty="0" err="1">
                <a:solidFill>
                  <a:srgbClr val="FF0000"/>
                </a:solidFill>
              </a:rPr>
              <a:t>er</a:t>
            </a:r>
            <a:endParaRPr kumimoji="1" lang="en-US" altLang="zh-CN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38059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>
          <a:xfrm>
            <a:off x="357188" y="2571750"/>
            <a:ext cx="8229600" cy="1143000"/>
          </a:xfrm>
        </p:spPr>
        <p:txBody>
          <a:bodyPr/>
          <a:lstStyle/>
          <a:p>
            <a:pPr eaLnBrk="1" hangingPunct="1"/>
            <a:r>
              <a:rPr lang="en-US" altLang="zh-CN"/>
              <a:t>That’s all</a:t>
            </a:r>
            <a:br>
              <a:rPr lang="en-US" altLang="zh-CN"/>
            </a:br>
            <a:r>
              <a:rPr lang="en-US" altLang="zh-CN"/>
              <a:t>Enjoy hacking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EPOS</a:t>
            </a:r>
            <a:r>
              <a:rPr lang="zh-CN" altLang="en-US" dirty="0"/>
              <a:t>简介</a:t>
            </a:r>
          </a:p>
        </p:txBody>
      </p:sp>
      <p:sp>
        <p:nvSpPr>
          <p:cNvPr id="8195" name="内容占位符 2"/>
          <p:cNvSpPr>
            <a:spLocks noGrp="1"/>
          </p:cNvSpPr>
          <p:nvPr>
            <p:ph idx="1"/>
          </p:nvPr>
        </p:nvSpPr>
        <p:spPr>
          <a:xfrm>
            <a:off x="457200" y="1196752"/>
            <a:ext cx="8229600" cy="5328592"/>
          </a:xfrm>
        </p:spPr>
        <p:txBody>
          <a:bodyPr/>
          <a:lstStyle/>
          <a:p>
            <a:r>
              <a:rPr lang="zh-CN" altLang="en-US" sz="2800" dirty="0"/>
              <a:t>功能特征</a:t>
            </a:r>
            <a:endParaRPr lang="en-US" altLang="zh-CN" sz="2800" dirty="0"/>
          </a:p>
          <a:p>
            <a:pPr lvl="1"/>
            <a:r>
              <a:rPr lang="zh-CN" altLang="en-US" sz="2400" dirty="0"/>
              <a:t>运行于</a:t>
            </a:r>
            <a:r>
              <a:rPr lang="en-US" altLang="zh-CN" sz="2400" dirty="0"/>
              <a:t>x86</a:t>
            </a:r>
            <a:r>
              <a:rPr lang="zh-CN" altLang="en-US" sz="2400" dirty="0"/>
              <a:t>，用</a:t>
            </a:r>
            <a:r>
              <a:rPr lang="en-US" altLang="zh-CN" sz="2400" dirty="0"/>
              <a:t>C</a:t>
            </a:r>
            <a:r>
              <a:rPr lang="zh-CN" altLang="en-US" sz="2400" dirty="0"/>
              <a:t>（及少量汇编）语言实现</a:t>
            </a:r>
            <a:endParaRPr lang="en-US" altLang="zh-CN" sz="2400" dirty="0"/>
          </a:p>
          <a:p>
            <a:pPr lvl="1"/>
            <a:r>
              <a:rPr lang="zh-CN" altLang="en-US" sz="2400" dirty="0"/>
              <a:t>单</a:t>
            </a:r>
            <a:r>
              <a:rPr lang="en-US" altLang="zh-CN" sz="2400" dirty="0"/>
              <a:t>CPU</a:t>
            </a:r>
            <a:r>
              <a:rPr lang="zh-CN" altLang="en-US" sz="2400" dirty="0"/>
              <a:t>、单进程、多线程</a:t>
            </a:r>
            <a:endParaRPr lang="en-US" altLang="zh-CN" sz="2400" dirty="0"/>
          </a:p>
          <a:p>
            <a:pPr lvl="2"/>
            <a:r>
              <a:rPr lang="zh-CN" altLang="en-US" sz="2000" dirty="0"/>
              <a:t>内核级线程：内核或驱动程序创建</a:t>
            </a:r>
            <a:endParaRPr lang="en-US" altLang="zh-CN" sz="2000" dirty="0"/>
          </a:p>
          <a:p>
            <a:pPr lvl="2"/>
            <a:r>
              <a:rPr lang="zh-CN" altLang="en-US" sz="2000" dirty="0"/>
              <a:t>用户级线程：用户创建</a:t>
            </a:r>
            <a:endParaRPr lang="en-US" altLang="zh-CN" sz="2000" dirty="0"/>
          </a:p>
          <a:p>
            <a:pPr lvl="1"/>
            <a:r>
              <a:rPr lang="zh-CN" altLang="en-US" sz="2400" dirty="0"/>
              <a:t>虚拟内存</a:t>
            </a:r>
            <a:endParaRPr lang="en-US" altLang="zh-CN" sz="2400" dirty="0"/>
          </a:p>
          <a:p>
            <a:pPr lvl="2"/>
            <a:r>
              <a:rPr lang="en-US" altLang="zh-CN" sz="2000" dirty="0"/>
              <a:t>32</a:t>
            </a:r>
            <a:r>
              <a:rPr lang="zh-CN" altLang="en-US" sz="2000" dirty="0"/>
              <a:t>位地址空间，</a:t>
            </a:r>
            <a:r>
              <a:rPr lang="en-US" altLang="zh-CN" sz="2000" dirty="0"/>
              <a:t>0-3GB</a:t>
            </a:r>
            <a:r>
              <a:rPr lang="zh-CN" altLang="en-US" sz="2000" dirty="0"/>
              <a:t>给用户，</a:t>
            </a:r>
            <a:r>
              <a:rPr lang="en-US" altLang="zh-CN" sz="2000" dirty="0"/>
              <a:t>3-4GB</a:t>
            </a:r>
            <a:r>
              <a:rPr lang="zh-CN" altLang="en-US" sz="2000" dirty="0"/>
              <a:t>给内核</a:t>
            </a:r>
            <a:endParaRPr lang="en-US" altLang="zh-CN" sz="2000" dirty="0"/>
          </a:p>
          <a:p>
            <a:pPr lvl="1"/>
            <a:r>
              <a:rPr lang="zh-CN" altLang="en-US" sz="2400" dirty="0"/>
              <a:t>支持图形显示！</a:t>
            </a:r>
            <a:endParaRPr lang="en-US" altLang="zh-CN" sz="2400" dirty="0"/>
          </a:p>
          <a:p>
            <a:pPr lvl="1"/>
            <a:r>
              <a:rPr lang="zh-CN" altLang="en-US" sz="2400" dirty="0"/>
              <a:t>支持浮点运算！</a:t>
            </a:r>
            <a:endParaRPr lang="en-US" altLang="zh-CN" sz="2400" dirty="0"/>
          </a:p>
          <a:p>
            <a:pPr lvl="1"/>
            <a:r>
              <a:rPr lang="zh-CN" altLang="en-US" sz="2400" dirty="0"/>
              <a:t>支持以太网卡！</a:t>
            </a:r>
            <a:endParaRPr lang="en-US" altLang="zh-CN" sz="2400" dirty="0"/>
          </a:p>
          <a:p>
            <a:r>
              <a:rPr lang="zh-CN" altLang="en-US" sz="2800" dirty="0"/>
              <a:t>源代码</a:t>
            </a:r>
            <a:endParaRPr lang="en-US" altLang="zh-CN" sz="2800" dirty="0"/>
          </a:p>
          <a:p>
            <a:pPr lvl="1"/>
            <a:r>
              <a:rPr lang="en-US" altLang="zh-CN" sz="2400" dirty="0">
                <a:hlinkClick r:id="rId2"/>
              </a:rPr>
              <a:t>https://</a:t>
            </a:r>
            <a:r>
              <a:rPr lang="en-US" altLang="zh-CN" sz="2400" dirty="0" err="1">
                <a:hlinkClick r:id="rId2"/>
              </a:rPr>
              <a:t>github.com</a:t>
            </a:r>
            <a:r>
              <a:rPr lang="en-US" altLang="zh-CN" sz="2400" dirty="0">
                <a:hlinkClick r:id="rId2"/>
              </a:rPr>
              <a:t>/</a:t>
            </a:r>
            <a:r>
              <a:rPr lang="en-US" altLang="zh-CN" sz="2400" dirty="0" err="1">
                <a:hlinkClick r:id="rId2"/>
              </a:rPr>
              <a:t>hongmingjian</a:t>
            </a:r>
            <a:r>
              <a:rPr lang="en-US" altLang="zh-CN" sz="2400" dirty="0">
                <a:hlinkClick r:id="rId2"/>
              </a:rPr>
              <a:t>/epos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5952544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838534-9C20-4140-98E8-9E17F8F4F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EPOS</a:t>
            </a:r>
            <a:r>
              <a:rPr lang="zh-CN" altLang="en-US" dirty="0"/>
              <a:t>简介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F80513F-0132-3648-A43B-A9C708689B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799" y="2015684"/>
            <a:ext cx="4193328" cy="3429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5012D36-2A51-A44D-AC15-2D1B8C4B16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2015684"/>
            <a:ext cx="4392201" cy="3429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6588D58-ECB3-FF44-A374-C5C6F8BA7B68}"/>
              </a:ext>
            </a:extLst>
          </p:cNvPr>
          <p:cNvSpPr txBox="1"/>
          <p:nvPr/>
        </p:nvSpPr>
        <p:spPr>
          <a:xfrm>
            <a:off x="5723912" y="5444684"/>
            <a:ext cx="20883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/>
              <a:t>2015</a:t>
            </a:r>
            <a:r>
              <a:rPr kumimoji="1" lang="zh-CN" altLang="en-US" dirty="0"/>
              <a:t>级</a:t>
            </a:r>
            <a:r>
              <a:rPr kumimoji="1" lang="en-US" altLang="zh-CN" dirty="0"/>
              <a:t>Z</a:t>
            </a:r>
            <a:r>
              <a:rPr kumimoji="1" lang="zh-CN" altLang="en-US" dirty="0"/>
              <a:t>同学作品</a:t>
            </a:r>
          </a:p>
        </p:txBody>
      </p:sp>
    </p:spTree>
    <p:extLst>
      <p:ext uri="{BB962C8B-B14F-4D97-AF65-F5344CB8AC3E}">
        <p14:creationId xmlns:p14="http://schemas.microsoft.com/office/powerpoint/2010/main" val="29203982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实验环境</a:t>
            </a: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500034" y="1428736"/>
            <a:ext cx="8229600" cy="4525963"/>
          </a:xfrm>
        </p:spPr>
        <p:txBody>
          <a:bodyPr/>
          <a:lstStyle/>
          <a:p>
            <a:r>
              <a:rPr lang="zh-CN" altLang="en-US" dirty="0"/>
              <a:t>安装</a:t>
            </a:r>
            <a:endParaRPr lang="en-US" altLang="zh-CN" dirty="0"/>
          </a:p>
          <a:p>
            <a:pPr lvl="1"/>
            <a:r>
              <a:rPr lang="en-US" altLang="zh-CN" dirty="0"/>
              <a:t>Windows</a:t>
            </a:r>
            <a:r>
              <a:rPr lang="zh-CN" altLang="en-US" dirty="0"/>
              <a:t>：下载</a:t>
            </a:r>
            <a:r>
              <a:rPr lang="en-US" altLang="zh-CN" dirty="0">
                <a:hlinkClick r:id="rId2"/>
              </a:rPr>
              <a:t>expenv2.7z</a:t>
            </a:r>
            <a:r>
              <a:rPr lang="zh-CN" altLang="en-US" dirty="0"/>
              <a:t>，解压</a:t>
            </a:r>
            <a:endParaRPr lang="en-US" altLang="zh-CN" dirty="0"/>
          </a:p>
          <a:p>
            <a:pPr lvl="2"/>
            <a:r>
              <a:rPr lang="zh-CN" altLang="en-US" dirty="0"/>
              <a:t>注意：路径中不能有</a:t>
            </a:r>
            <a:r>
              <a:rPr lang="zh-CN" altLang="en-US" dirty="0">
                <a:solidFill>
                  <a:srgbClr val="FF0000"/>
                </a:solidFill>
              </a:rPr>
              <a:t>空格</a:t>
            </a:r>
            <a:r>
              <a:rPr lang="zh-CN" altLang="en-US" dirty="0"/>
              <a:t>和</a:t>
            </a:r>
            <a:r>
              <a:rPr lang="en-US" altLang="zh-CN" dirty="0">
                <a:solidFill>
                  <a:srgbClr val="FF0000"/>
                </a:solidFill>
              </a:rPr>
              <a:t>&amp;</a:t>
            </a:r>
            <a:r>
              <a:rPr lang="zh-CN" altLang="en-US" dirty="0"/>
              <a:t>字符</a:t>
            </a:r>
            <a:endParaRPr lang="en-US" altLang="zh-CN" dirty="0"/>
          </a:p>
          <a:p>
            <a:pPr lvl="1"/>
            <a:r>
              <a:rPr lang="en-US" altLang="zh-CN" dirty="0"/>
              <a:t>Debian/Ubuntu</a:t>
            </a:r>
            <a:r>
              <a:rPr lang="zh-CN" altLang="en-US" dirty="0"/>
              <a:t>：</a:t>
            </a:r>
            <a:r>
              <a:rPr lang="zh-CN" altLang="en-US" dirty="0">
                <a:hlinkClick r:id="rId3"/>
              </a:rPr>
              <a:t>安装方法</a:t>
            </a:r>
            <a:endParaRPr lang="en-US" altLang="zh-CN" dirty="0"/>
          </a:p>
          <a:p>
            <a:pPr lvl="1"/>
            <a:r>
              <a:rPr lang="en-US" altLang="zh-CN" dirty="0" err="1"/>
              <a:t>MacOS</a:t>
            </a:r>
            <a:r>
              <a:rPr lang="zh-CN" altLang="en-US" dirty="0"/>
              <a:t>：</a:t>
            </a:r>
            <a:r>
              <a:rPr lang="zh-CN" altLang="en-US" dirty="0">
                <a:hlinkClick r:id="rId4"/>
              </a:rPr>
              <a:t>安装方法</a:t>
            </a:r>
            <a:endParaRPr lang="en-US" altLang="zh-CN" dirty="0"/>
          </a:p>
          <a:p>
            <a:r>
              <a:rPr lang="zh-CN" altLang="en-US" dirty="0"/>
              <a:t>包括</a:t>
            </a:r>
            <a:endParaRPr lang="en-US" altLang="zh-CN" dirty="0"/>
          </a:p>
          <a:p>
            <a:pPr lvl="1"/>
            <a:r>
              <a:rPr lang="zh-CN" altLang="en-US" dirty="0"/>
              <a:t>编译器、链接器、调试器</a:t>
            </a:r>
            <a:endParaRPr lang="en-US" altLang="zh-CN" dirty="0"/>
          </a:p>
          <a:p>
            <a:pPr lvl="2"/>
            <a:r>
              <a:rPr lang="en-US" altLang="zh-CN" dirty="0"/>
              <a:t>GCC</a:t>
            </a:r>
            <a:r>
              <a:rPr lang="zh-CN" altLang="en-US" dirty="0"/>
              <a:t>、</a:t>
            </a:r>
            <a:r>
              <a:rPr lang="en-US" altLang="zh-CN" dirty="0"/>
              <a:t>LD</a:t>
            </a:r>
            <a:r>
              <a:rPr lang="zh-CN" altLang="en-US" dirty="0"/>
              <a:t>、</a:t>
            </a:r>
            <a:r>
              <a:rPr lang="en-US" altLang="zh-CN" dirty="0"/>
              <a:t>GDB</a:t>
            </a:r>
          </a:p>
          <a:p>
            <a:pPr lvl="1" eaLnBrk="1" hangingPunct="1"/>
            <a:r>
              <a:rPr lang="en-US" altLang="zh-CN" dirty="0"/>
              <a:t>PC</a:t>
            </a:r>
            <a:r>
              <a:rPr lang="zh-CN" altLang="en-US" dirty="0"/>
              <a:t>模拟器（虚拟机）</a:t>
            </a:r>
          </a:p>
          <a:p>
            <a:pPr lvl="2" eaLnBrk="1" hangingPunct="1"/>
            <a:r>
              <a:rPr lang="en-US" altLang="zh-CN" dirty="0" err="1"/>
              <a:t>Qemu</a:t>
            </a:r>
            <a:endParaRPr lang="en-US" altLang="zh-CN" dirty="0"/>
          </a:p>
        </p:txBody>
      </p:sp>
      <p:pic>
        <p:nvPicPr>
          <p:cNvPr id="7" name="Picture 6"/>
          <p:cNvPicPr>
            <a:picLocks noChangeAspect="1" noChangeArrowheads="1"/>
          </p:cNvPicPr>
          <p:nvPr/>
        </p:nvPicPr>
        <p:blipFill>
          <a:blip r:embed="rId5" cstate="print"/>
          <a:srcRect t="18271" b="20432"/>
          <a:stretch>
            <a:fillRect/>
          </a:stretch>
        </p:blipFill>
        <p:spPr bwMode="auto">
          <a:xfrm>
            <a:off x="2627784" y="6021288"/>
            <a:ext cx="1809750" cy="43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实验内容</a:t>
            </a:r>
          </a:p>
        </p:txBody>
      </p:sp>
      <p:sp>
        <p:nvSpPr>
          <p:cNvPr id="14339" name="内容占位符 2"/>
          <p:cNvSpPr>
            <a:spLocks noGrp="1"/>
          </p:cNvSpPr>
          <p:nvPr>
            <p:ph idx="1"/>
          </p:nvPr>
        </p:nvSpPr>
        <p:spPr>
          <a:xfrm>
            <a:off x="395288" y="1412553"/>
            <a:ext cx="8229600" cy="4536727"/>
          </a:xfrm>
        </p:spPr>
        <p:txBody>
          <a:bodyPr/>
          <a:lstStyle/>
          <a:p>
            <a:r>
              <a:rPr lang="zh-CN" altLang="en-US" sz="2800" dirty="0"/>
              <a:t>进入实验环境</a:t>
            </a:r>
            <a:endParaRPr lang="en-US" altLang="zh-CN" sz="2800" dirty="0"/>
          </a:p>
          <a:p>
            <a:pPr lvl="1"/>
            <a:r>
              <a:rPr lang="en-US" altLang="zh-CN" sz="2400" dirty="0"/>
              <a:t>Windows</a:t>
            </a:r>
            <a:r>
              <a:rPr lang="zh-CN" altLang="en-US" sz="2400" dirty="0"/>
              <a:t>：双击</a:t>
            </a:r>
            <a:r>
              <a:rPr lang="en-US" altLang="zh-CN" sz="2400" dirty="0"/>
              <a:t>expenv2/setvars.bat</a:t>
            </a:r>
          </a:p>
          <a:p>
            <a:pPr lvl="1"/>
            <a:r>
              <a:rPr lang="zh-CN" altLang="en-US" sz="2400" dirty="0"/>
              <a:t>其他操作系统：打开终端</a:t>
            </a:r>
            <a:endParaRPr lang="en-US" altLang="zh-CN" sz="2400" dirty="0"/>
          </a:p>
          <a:p>
            <a:r>
              <a:rPr lang="zh-CN" altLang="en-US" sz="2800" dirty="0"/>
              <a:t>检出（</a:t>
            </a:r>
            <a:r>
              <a:rPr lang="en-US" altLang="zh-CN" sz="2800" dirty="0"/>
              <a:t>checkout</a:t>
            </a:r>
            <a:r>
              <a:rPr lang="zh-CN" altLang="en-US" sz="2800" dirty="0"/>
              <a:t>）</a:t>
            </a:r>
            <a:r>
              <a:rPr lang="en-US" altLang="zh-CN" sz="2800" dirty="0"/>
              <a:t>EPOS</a:t>
            </a:r>
            <a:r>
              <a:rPr lang="zh-CN" altLang="en-US" sz="2800" dirty="0"/>
              <a:t>的源代码</a:t>
            </a:r>
            <a:endParaRPr lang="en-US" altLang="zh-CN" sz="2800" dirty="0"/>
          </a:p>
          <a:p>
            <a:pPr lvl="1"/>
            <a:r>
              <a:rPr lang="en-US" altLang="zh-CN" sz="2400" dirty="0" err="1"/>
              <a:t>svn</a:t>
            </a:r>
            <a:r>
              <a:rPr lang="en-US" altLang="zh-CN" sz="2400" dirty="0"/>
              <a:t> checkout http://xgate.dhis.org/svn/epos</a:t>
            </a:r>
          </a:p>
          <a:p>
            <a:pPr lvl="1"/>
            <a:r>
              <a:rPr lang="zh-CN" altLang="en-US" sz="2400" dirty="0">
                <a:solidFill>
                  <a:srgbClr val="FF0000"/>
                </a:solidFill>
              </a:rPr>
              <a:t>注意：不要从</a:t>
            </a:r>
            <a:r>
              <a:rPr lang="en-US" altLang="zh-CN" sz="2400" dirty="0">
                <a:solidFill>
                  <a:srgbClr val="FF0000"/>
                </a:solidFill>
              </a:rPr>
              <a:t>GitHub</a:t>
            </a:r>
            <a:r>
              <a:rPr lang="zh-CN" altLang="en-US" sz="2400" dirty="0">
                <a:solidFill>
                  <a:srgbClr val="FF0000"/>
                </a:solidFill>
              </a:rPr>
              <a:t>克隆！</a:t>
            </a:r>
            <a:endParaRPr lang="en-US" altLang="zh-CN" sz="2400" dirty="0">
              <a:solidFill>
                <a:srgbClr val="FF0000"/>
              </a:solidFill>
            </a:endParaRPr>
          </a:p>
          <a:p>
            <a:r>
              <a:rPr lang="zh-CN" altLang="en-US" sz="2800" dirty="0"/>
              <a:t>编译及运行</a:t>
            </a:r>
            <a:endParaRPr lang="en-US" altLang="zh-CN" sz="2800" dirty="0"/>
          </a:p>
          <a:p>
            <a:pPr lvl="1"/>
            <a:r>
              <a:rPr lang="en-US" altLang="zh-CN" sz="2400" dirty="0"/>
              <a:t>cd epos</a:t>
            </a:r>
          </a:p>
          <a:p>
            <a:pPr lvl="1"/>
            <a:r>
              <a:rPr lang="en-US" altLang="zh-CN" sz="2400" dirty="0"/>
              <a:t>make  run</a:t>
            </a:r>
          </a:p>
          <a:p>
            <a:r>
              <a:rPr lang="zh-CN" altLang="en-US" sz="2800" dirty="0"/>
              <a:t>清除所有的临时文件</a:t>
            </a:r>
            <a:endParaRPr lang="en-US" altLang="zh-CN" sz="2800" dirty="0"/>
          </a:p>
          <a:p>
            <a:pPr lvl="1"/>
            <a:r>
              <a:rPr lang="en-US" altLang="zh-CN" sz="2400" dirty="0"/>
              <a:t>make clean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epos/kernel</a:t>
            </a:r>
            <a:endParaRPr lang="zh-CN" altLang="en-US" dirty="0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57200" y="1360806"/>
            <a:ext cx="8258204" cy="4997152"/>
          </a:xfrm>
        </p:spPr>
        <p:txBody>
          <a:bodyPr/>
          <a:lstStyle/>
          <a:p>
            <a:r>
              <a:rPr lang="zh-CN" altLang="en-US" sz="2400" dirty="0"/>
              <a:t>该目录包括</a:t>
            </a:r>
            <a:endParaRPr lang="en-US" altLang="zh-CN" sz="2400" dirty="0"/>
          </a:p>
          <a:p>
            <a:pPr lvl="1"/>
            <a:r>
              <a:rPr lang="zh-CN" altLang="en-US" sz="2000" dirty="0"/>
              <a:t>内核源文件</a:t>
            </a:r>
            <a:endParaRPr lang="en-US" altLang="zh-CN" sz="2000" dirty="0"/>
          </a:p>
          <a:p>
            <a:pPr lvl="2"/>
            <a:r>
              <a:rPr lang="en-US" altLang="zh-CN" sz="1800" dirty="0" err="1"/>
              <a:t>entry.</a:t>
            </a:r>
            <a:r>
              <a:rPr lang="en-US" altLang="zh-CN" sz="1800" dirty="0" err="1">
                <a:solidFill>
                  <a:srgbClr val="FF0000"/>
                </a:solidFill>
              </a:rPr>
              <a:t>S</a:t>
            </a:r>
            <a:endParaRPr lang="en-US" altLang="zh-CN" sz="1800" dirty="0">
              <a:solidFill>
                <a:srgbClr val="FF0000"/>
              </a:solidFill>
            </a:endParaRPr>
          </a:p>
          <a:p>
            <a:pPr lvl="3"/>
            <a:r>
              <a:rPr lang="zh-CN" altLang="en-US" sz="1400" dirty="0"/>
              <a:t>汇编语言文件</a:t>
            </a:r>
            <a:endParaRPr lang="en-US" altLang="zh-CN" sz="1400" dirty="0"/>
          </a:p>
          <a:p>
            <a:pPr lvl="3"/>
            <a:r>
              <a:rPr lang="zh-CN" altLang="en-US" sz="1400" dirty="0"/>
              <a:t>内核的入口，不能改为</a:t>
            </a:r>
            <a:r>
              <a:rPr lang="en-US" altLang="zh-CN" sz="1400" dirty="0" err="1"/>
              <a:t>entry</a:t>
            </a:r>
            <a:r>
              <a:rPr lang="en-US" altLang="zh-CN" sz="1400" dirty="0" err="1">
                <a:solidFill>
                  <a:srgbClr val="FF0000"/>
                </a:solidFill>
              </a:rPr>
              <a:t>.s</a:t>
            </a:r>
            <a:r>
              <a:rPr lang="zh-CN" altLang="en-US" sz="1400" dirty="0">
                <a:solidFill>
                  <a:srgbClr val="FF0000"/>
                </a:solidFill>
              </a:rPr>
              <a:t>！</a:t>
            </a:r>
            <a:endParaRPr lang="en-US" altLang="zh-CN" sz="1400" dirty="0">
              <a:solidFill>
                <a:srgbClr val="FF0000"/>
              </a:solidFill>
            </a:endParaRPr>
          </a:p>
          <a:p>
            <a:pPr lvl="2"/>
            <a:r>
              <a:rPr lang="zh-CN" altLang="en-US" sz="2000" dirty="0"/>
              <a:t>等等</a:t>
            </a:r>
            <a:endParaRPr lang="en-US" altLang="zh-CN" sz="2000" dirty="0"/>
          </a:p>
          <a:p>
            <a:pPr lvl="1"/>
            <a:r>
              <a:rPr lang="zh-CN" altLang="en-US" sz="2400" dirty="0"/>
              <a:t>链接器脚本</a:t>
            </a:r>
            <a:endParaRPr lang="en-US" altLang="zh-CN" sz="2400" dirty="0"/>
          </a:p>
          <a:p>
            <a:pPr lvl="2"/>
            <a:r>
              <a:rPr lang="en-US" altLang="zh-CN" sz="2000" dirty="0"/>
              <a:t>kernel.ld.in</a:t>
            </a:r>
          </a:p>
          <a:p>
            <a:pPr lvl="1"/>
            <a:r>
              <a:rPr lang="zh-CN" altLang="en-US" sz="2400" dirty="0"/>
              <a:t>项目管理文件</a:t>
            </a:r>
            <a:endParaRPr lang="en-US" altLang="zh-CN" sz="2400" dirty="0"/>
          </a:p>
          <a:p>
            <a:pPr lvl="2"/>
            <a:r>
              <a:rPr lang="en-US" altLang="zh-CN" sz="1800" dirty="0" err="1">
                <a:solidFill>
                  <a:srgbClr val="FF0000"/>
                </a:solidFill>
              </a:rPr>
              <a:t>M</a:t>
            </a:r>
            <a:r>
              <a:rPr lang="en-US" altLang="zh-CN" sz="1800" dirty="0" err="1"/>
              <a:t>akefile</a:t>
            </a:r>
            <a:endParaRPr lang="en-US" altLang="zh-CN" sz="18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epos/</a:t>
            </a:r>
            <a:r>
              <a:rPr lang="en-US" altLang="zh-CN" dirty="0" err="1"/>
              <a:t>userapp</a:t>
            </a:r>
            <a:endParaRPr lang="en-US" alt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25144"/>
          </a:xfrm>
        </p:spPr>
        <p:txBody>
          <a:bodyPr/>
          <a:lstStyle/>
          <a:p>
            <a:r>
              <a:rPr lang="zh-CN" altLang="en-US" dirty="0"/>
              <a:t>该目录包括</a:t>
            </a:r>
            <a:endParaRPr lang="en-US" altLang="zh-CN" dirty="0"/>
          </a:p>
          <a:p>
            <a:pPr lvl="1"/>
            <a:r>
              <a:rPr lang="zh-CN" altLang="en-US" dirty="0"/>
              <a:t>应用程序源文件</a:t>
            </a:r>
            <a:endParaRPr lang="en-US" altLang="zh-CN" dirty="0"/>
          </a:p>
          <a:p>
            <a:pPr lvl="2"/>
            <a:r>
              <a:rPr lang="en-US" altLang="zh-CN" dirty="0"/>
              <a:t>lib/crt0.</a:t>
            </a:r>
            <a:r>
              <a:rPr lang="en-US" altLang="zh-CN" dirty="0">
                <a:solidFill>
                  <a:srgbClr val="FF0000"/>
                </a:solidFill>
              </a:rPr>
              <a:t>S</a:t>
            </a:r>
            <a:r>
              <a:rPr lang="en-US" altLang="zh-CN" dirty="0"/>
              <a:t> </a:t>
            </a:r>
          </a:p>
          <a:p>
            <a:pPr lvl="3"/>
            <a:r>
              <a:rPr lang="zh-CN" altLang="en-US" dirty="0"/>
              <a:t>应用程序的入口，调用</a:t>
            </a:r>
            <a:r>
              <a:rPr lang="en-US" altLang="zh-CN" dirty="0"/>
              <a:t>main</a:t>
            </a:r>
          </a:p>
          <a:p>
            <a:pPr lvl="2"/>
            <a:r>
              <a:rPr lang="en-US" altLang="zh-CN" dirty="0"/>
              <a:t>lib/</a:t>
            </a:r>
            <a:r>
              <a:rPr lang="en-US" altLang="zh-CN" dirty="0" err="1"/>
              <a:t>syscall-wrapper.</a:t>
            </a:r>
            <a:r>
              <a:rPr lang="en-US" altLang="zh-CN" dirty="0" err="1">
                <a:solidFill>
                  <a:srgbClr val="FF0000"/>
                </a:solidFill>
              </a:rPr>
              <a:t>S</a:t>
            </a:r>
            <a:endParaRPr lang="en-US" altLang="zh-CN" dirty="0">
              <a:solidFill>
                <a:srgbClr val="FF0000"/>
              </a:solidFill>
            </a:endParaRPr>
          </a:p>
          <a:p>
            <a:pPr lvl="3"/>
            <a:r>
              <a:rPr lang="zh-CN" altLang="en-US" dirty="0"/>
              <a:t>系统调用的</a:t>
            </a:r>
            <a:r>
              <a:rPr lang="en-US" altLang="zh-CN" dirty="0"/>
              <a:t>C</a:t>
            </a:r>
            <a:r>
              <a:rPr lang="zh-CN" altLang="en-US" dirty="0"/>
              <a:t>语言包裹</a:t>
            </a:r>
            <a:endParaRPr lang="en-US" altLang="zh-CN" dirty="0"/>
          </a:p>
          <a:p>
            <a:pPr lvl="2"/>
            <a:r>
              <a:rPr lang="en-US" altLang="zh-CN" dirty="0" err="1"/>
              <a:t>main.c</a:t>
            </a:r>
            <a:endParaRPr lang="en-US" altLang="zh-CN" dirty="0"/>
          </a:p>
          <a:p>
            <a:pPr lvl="3"/>
            <a:r>
              <a:rPr lang="en-US" altLang="zh-CN" dirty="0"/>
              <a:t> </a:t>
            </a:r>
            <a:r>
              <a:rPr lang="zh-CN" altLang="en-US" dirty="0"/>
              <a:t>主函数</a:t>
            </a:r>
            <a:r>
              <a:rPr lang="en-US" altLang="zh-CN" dirty="0"/>
              <a:t>main</a:t>
            </a:r>
          </a:p>
          <a:p>
            <a:pPr lvl="2"/>
            <a:r>
              <a:rPr lang="zh-CN" altLang="en-US" dirty="0"/>
              <a:t>等等</a:t>
            </a:r>
            <a:endParaRPr lang="en-US" altLang="zh-CN" dirty="0"/>
          </a:p>
          <a:p>
            <a:pPr lvl="1"/>
            <a:r>
              <a:rPr lang="zh-CN" altLang="en-US" dirty="0"/>
              <a:t>项目管理文件</a:t>
            </a:r>
            <a:endParaRPr lang="en-US" altLang="zh-CN" dirty="0"/>
          </a:p>
          <a:p>
            <a:pPr lvl="2"/>
            <a:r>
              <a:rPr lang="en-US" altLang="zh-CN" dirty="0" err="1">
                <a:solidFill>
                  <a:srgbClr val="FF0000"/>
                </a:solidFill>
              </a:rPr>
              <a:t>M</a:t>
            </a:r>
            <a:r>
              <a:rPr lang="en-US" altLang="zh-CN" dirty="0" err="1"/>
              <a:t>akefile</a:t>
            </a:r>
            <a:endParaRPr lang="en-US" altLang="zh-CN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15363" name="内容占位符 2"/>
          <p:cNvSpPr>
            <a:spLocks noGrp="1"/>
          </p:cNvSpPr>
          <p:nvPr>
            <p:ph idx="1"/>
          </p:nvPr>
        </p:nvSpPr>
        <p:spPr>
          <a:xfrm>
            <a:off x="457200" y="1340768"/>
            <a:ext cx="8229600" cy="4525963"/>
          </a:xfrm>
        </p:spPr>
        <p:txBody>
          <a:bodyPr/>
          <a:lstStyle/>
          <a:p>
            <a:r>
              <a:rPr lang="zh-CN" altLang="en-US" dirty="0"/>
              <a:t>熟悉开发环境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chemeClr val="accent4"/>
                </a:solidFill>
              </a:rPr>
              <a:t>EPOS</a:t>
            </a:r>
            <a:r>
              <a:rPr lang="zh-CN" altLang="en-US" dirty="0">
                <a:solidFill>
                  <a:schemeClr val="accent4"/>
                </a:solidFill>
              </a:rPr>
              <a:t>简介</a:t>
            </a:r>
            <a:endParaRPr lang="en-US" altLang="zh-CN" dirty="0"/>
          </a:p>
          <a:p>
            <a:pPr lvl="1"/>
            <a:r>
              <a:rPr lang="zh-CN" altLang="en-US" dirty="0"/>
              <a:t>实验环境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chemeClr val="accent4"/>
                </a:solidFill>
              </a:rPr>
              <a:t>编译、运行与调试</a:t>
            </a:r>
            <a:endParaRPr lang="en-US" altLang="zh-CN" dirty="0">
              <a:solidFill>
                <a:schemeClr val="accent4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编写系统调用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lang="en-US" altLang="zh-CN" dirty="0"/>
              <a:t>FAQ</a:t>
            </a:r>
          </a:p>
          <a:p>
            <a:r>
              <a:rPr lang="zh-CN" altLang="en-US" dirty="0"/>
              <a:t>附录</a:t>
            </a:r>
            <a:endParaRPr lang="en-US" altLang="zh-CN" dirty="0"/>
          </a:p>
          <a:p>
            <a:pPr lvl="1"/>
            <a:r>
              <a:rPr lang="en-US" altLang="zh-CN" dirty="0"/>
              <a:t>A</a:t>
            </a:r>
            <a:r>
              <a:rPr lang="zh-CN" altLang="en-US" dirty="0"/>
              <a:t>：</a:t>
            </a:r>
            <a:r>
              <a:rPr lang="en-US" altLang="zh-CN" dirty="0"/>
              <a:t> C</a:t>
            </a:r>
            <a:r>
              <a:rPr lang="zh-CN" altLang="en-US" dirty="0"/>
              <a:t>与</a:t>
            </a:r>
            <a:r>
              <a:rPr lang="en-US" altLang="zh-CN" dirty="0"/>
              <a:t>C++</a:t>
            </a:r>
            <a:r>
              <a:rPr lang="zh-CN" altLang="en-US" dirty="0"/>
              <a:t>语法区别</a:t>
            </a:r>
            <a:endParaRPr lang="en-US" altLang="zh-CN" dirty="0"/>
          </a:p>
          <a:p>
            <a:pPr lvl="1"/>
            <a:r>
              <a:rPr lang="en-US" altLang="zh-CN" dirty="0"/>
              <a:t>B</a:t>
            </a:r>
            <a:r>
              <a:rPr lang="zh-CN" altLang="en-US" dirty="0"/>
              <a:t>：调试内核</a:t>
            </a:r>
            <a:endParaRPr lang="en-US" altLang="zh-CN" dirty="0"/>
          </a:p>
          <a:p>
            <a:pPr lvl="1"/>
            <a:r>
              <a:rPr lang="en-US" altLang="zh-CN" dirty="0"/>
              <a:t>C</a:t>
            </a:r>
            <a:r>
              <a:rPr lang="zh-CN" altLang="en-US" dirty="0"/>
              <a:t>：触发异常</a:t>
            </a:r>
            <a:endParaRPr lang="en-US" altLang="zh-CN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3097</TotalTime>
  <Words>1982</Words>
  <Application>Microsoft Macintosh PowerPoint</Application>
  <PresentationFormat>全屏显示(4:3)</PresentationFormat>
  <Paragraphs>288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3" baseType="lpstr">
      <vt:lpstr>Arial Unicode MS</vt:lpstr>
      <vt:lpstr>Arial</vt:lpstr>
      <vt:lpstr>Calibri</vt:lpstr>
      <vt:lpstr>默认设计模板</vt:lpstr>
      <vt:lpstr>《操作系统原理》实验</vt:lpstr>
      <vt:lpstr>目录</vt:lpstr>
      <vt:lpstr>EPOS简介</vt:lpstr>
      <vt:lpstr>EPOS简介</vt:lpstr>
      <vt:lpstr>实验环境</vt:lpstr>
      <vt:lpstr>实验内容</vt:lpstr>
      <vt:lpstr>epos/kernel</vt:lpstr>
      <vt:lpstr>epos/userapp</vt:lpstr>
      <vt:lpstr>目录</vt:lpstr>
      <vt:lpstr>系统调用的流程</vt:lpstr>
      <vt:lpstr>系统调用的分发</vt:lpstr>
      <vt:lpstr>实验内容</vt:lpstr>
      <vt:lpstr>实验步骤</vt:lpstr>
      <vt:lpstr>实验步骤</vt:lpstr>
      <vt:lpstr>实验步骤</vt:lpstr>
      <vt:lpstr>调试系统调用</vt:lpstr>
      <vt:lpstr>目录</vt:lpstr>
      <vt:lpstr>FAQ</vt:lpstr>
      <vt:lpstr>目录</vt:lpstr>
      <vt:lpstr>附录A：C和C++语法区别</vt:lpstr>
      <vt:lpstr>附录A：C和C++语法区别</vt:lpstr>
      <vt:lpstr>附录A：C和C++语法区别</vt:lpstr>
      <vt:lpstr>附录B：调试内核</vt:lpstr>
      <vt:lpstr>PowerPoint 演示文稿</vt:lpstr>
      <vt:lpstr>PowerPoint 演示文稿</vt:lpstr>
      <vt:lpstr>PowerPoint 演示文稿</vt:lpstr>
      <vt:lpstr>PowerPoint 演示文稿</vt:lpstr>
      <vt:lpstr>附录C：触发异常</vt:lpstr>
      <vt:lpstr>That’s all Enjoy hacking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《操作系统原理》</dc:title>
  <dc:subject>硬件环境和系统启动</dc:subject>
  <dc:creator>洪明坚</dc:creator>
  <cp:lastModifiedBy>Hong MingJian</cp:lastModifiedBy>
  <cp:revision>665</cp:revision>
  <dcterms:created xsi:type="dcterms:W3CDTF">2008-10-13T07:26:16Z</dcterms:created>
  <dcterms:modified xsi:type="dcterms:W3CDTF">2020-03-03T10:28:00Z</dcterms:modified>
</cp:coreProperties>
</file>

<file path=docProps/thumbnail.jpeg>
</file>